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4"/>
  </p:notesMasterIdLst>
  <p:sldIdLst>
    <p:sldId id="256" r:id="rId2"/>
    <p:sldId id="280" r:id="rId3"/>
    <p:sldId id="279" r:id="rId4"/>
    <p:sldId id="273" r:id="rId5"/>
    <p:sldId id="264" r:id="rId6"/>
    <p:sldId id="270" r:id="rId7"/>
    <p:sldId id="271" r:id="rId8"/>
    <p:sldId id="272" r:id="rId9"/>
    <p:sldId id="269" r:id="rId10"/>
    <p:sldId id="274" r:id="rId11"/>
    <p:sldId id="265" r:id="rId12"/>
    <p:sldId id="27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1" r:id="rId21"/>
    <p:sldId id="288" r:id="rId22"/>
    <p:sldId id="308" r:id="rId23"/>
    <p:sldId id="309" r:id="rId24"/>
    <p:sldId id="289" r:id="rId25"/>
    <p:sldId id="290" r:id="rId26"/>
    <p:sldId id="268" r:id="rId27"/>
    <p:sldId id="306" r:id="rId28"/>
    <p:sldId id="296" r:id="rId29"/>
    <p:sldId id="295" r:id="rId30"/>
    <p:sldId id="292" r:id="rId31"/>
    <p:sldId id="297" r:id="rId32"/>
    <p:sldId id="293" r:id="rId33"/>
    <p:sldId id="298" r:id="rId34"/>
    <p:sldId id="299" r:id="rId35"/>
    <p:sldId id="300" r:id="rId36"/>
    <p:sldId id="301" r:id="rId37"/>
    <p:sldId id="303" r:id="rId38"/>
    <p:sldId id="304" r:id="rId39"/>
    <p:sldId id="305" r:id="rId40"/>
    <p:sldId id="302" r:id="rId41"/>
    <p:sldId id="267" r:id="rId42"/>
    <p:sldId id="266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/>
    <p:restoredTop sz="90337"/>
  </p:normalViewPr>
  <p:slideViewPr>
    <p:cSldViewPr snapToGrid="0" snapToObjects="1">
      <p:cViewPr varScale="1">
        <p:scale>
          <a:sx n="101" d="100"/>
          <a:sy n="101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52BA0-79A6-EA42-8B4E-F3E16FB1B58E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2984F5A-6B02-B640-9D9C-C8F65DDB07DC}">
      <dgm:prSet phldrT="[文字]"/>
      <dgm:spPr/>
      <dgm:t>
        <a:bodyPr/>
        <a:lstStyle/>
        <a:p>
          <a:r>
            <a:rPr lang="en-US" altLang="zh-TW" dirty="0"/>
            <a:t>Setting TCAD Doping Profile</a:t>
          </a:r>
          <a:endParaRPr lang="zh-TW" altLang="en-US" dirty="0"/>
        </a:p>
      </dgm:t>
    </dgm:pt>
    <dgm:pt modelId="{63B82BE2-5D7A-2D45-A3AF-0A977A95ADFB}" type="parTrans" cxnId="{63C060C8-A1FD-654F-9393-E771294A1D5B}">
      <dgm:prSet/>
      <dgm:spPr/>
      <dgm:t>
        <a:bodyPr/>
        <a:lstStyle/>
        <a:p>
          <a:endParaRPr lang="zh-TW" altLang="en-US"/>
        </a:p>
      </dgm:t>
    </dgm:pt>
    <dgm:pt modelId="{059D5B96-24B5-3249-A518-CEEF79218D5C}" type="sibTrans" cxnId="{63C060C8-A1FD-654F-9393-E771294A1D5B}">
      <dgm:prSet/>
      <dgm:spPr/>
      <dgm:t>
        <a:bodyPr/>
        <a:lstStyle/>
        <a:p>
          <a:endParaRPr lang="zh-TW" altLang="en-US"/>
        </a:p>
      </dgm:t>
    </dgm:pt>
    <dgm:pt modelId="{1D63F17F-08BB-214D-8BC5-54080CDF606E}">
      <dgm:prSet phldrT="[文字]"/>
      <dgm:spPr/>
      <dgm:t>
        <a:bodyPr/>
        <a:lstStyle/>
        <a:p>
          <a:r>
            <a:rPr lang="en-US" altLang="zh-TW" dirty="0"/>
            <a:t>Zn diffusion</a:t>
          </a:r>
          <a:endParaRPr lang="zh-TW" altLang="en-US" dirty="0"/>
        </a:p>
      </dgm:t>
    </dgm:pt>
    <dgm:pt modelId="{25941457-9195-984F-AE12-9161D8B014F7}" type="parTrans" cxnId="{A33FEA2E-7C9C-3742-A9E3-170A3117D68E}">
      <dgm:prSet/>
      <dgm:spPr/>
      <dgm:t>
        <a:bodyPr/>
        <a:lstStyle/>
        <a:p>
          <a:endParaRPr lang="zh-TW" altLang="en-US"/>
        </a:p>
      </dgm:t>
    </dgm:pt>
    <dgm:pt modelId="{CC92537A-D35C-1642-8B99-49CF22B7DF32}" type="sibTrans" cxnId="{A33FEA2E-7C9C-3742-A9E3-170A3117D68E}">
      <dgm:prSet/>
      <dgm:spPr/>
      <dgm:t>
        <a:bodyPr/>
        <a:lstStyle/>
        <a:p>
          <a:endParaRPr lang="zh-TW" altLang="en-US"/>
        </a:p>
      </dgm:t>
    </dgm:pt>
    <dgm:pt modelId="{31D5644C-D649-EC4F-A166-91C1A0E5DA00}">
      <dgm:prSet phldrT="[文字]"/>
      <dgm:spPr/>
      <dgm:t>
        <a:bodyPr/>
        <a:lstStyle/>
        <a:p>
          <a:r>
            <a:rPr lang="en-US" altLang="zh-TW" dirty="0"/>
            <a:t>Distribution</a:t>
          </a:r>
          <a:endParaRPr lang="zh-TW" altLang="en-US" dirty="0"/>
        </a:p>
      </dgm:t>
    </dgm:pt>
    <dgm:pt modelId="{AF015395-FB0D-D34E-9287-188724FA77AC}" type="parTrans" cxnId="{09902787-F860-5C4A-AD99-699C887C3A89}">
      <dgm:prSet/>
      <dgm:spPr/>
      <dgm:t>
        <a:bodyPr/>
        <a:lstStyle/>
        <a:p>
          <a:endParaRPr lang="zh-TW" altLang="en-US"/>
        </a:p>
      </dgm:t>
    </dgm:pt>
    <dgm:pt modelId="{90F24B4F-F980-4444-AEEE-D234E34F86CC}" type="sibTrans" cxnId="{09902787-F860-5C4A-AD99-699C887C3A89}">
      <dgm:prSet/>
      <dgm:spPr/>
      <dgm:t>
        <a:bodyPr/>
        <a:lstStyle/>
        <a:p>
          <a:endParaRPr lang="zh-TW" altLang="en-US"/>
        </a:p>
      </dgm:t>
    </dgm:pt>
    <dgm:pt modelId="{EE11EAAF-BD00-974F-832A-752238F3384B}">
      <dgm:prSet phldrT="[文字]"/>
      <dgm:spPr/>
      <dgm:t>
        <a:bodyPr/>
        <a:lstStyle/>
        <a:p>
          <a:r>
            <a:rPr lang="en-US" altLang="zh-TW" dirty="0"/>
            <a:t>InP maximum field</a:t>
          </a:r>
          <a:endParaRPr lang="zh-TW" altLang="en-US" dirty="0"/>
        </a:p>
      </dgm:t>
    </dgm:pt>
    <dgm:pt modelId="{7D8EBA58-5229-8743-8FE4-2D369BA4E17C}" type="parTrans" cxnId="{DE4DB90B-56BE-0F45-8024-F8B6AE75B5F2}">
      <dgm:prSet/>
      <dgm:spPr/>
      <dgm:t>
        <a:bodyPr/>
        <a:lstStyle/>
        <a:p>
          <a:endParaRPr lang="zh-TW" altLang="en-US"/>
        </a:p>
      </dgm:t>
    </dgm:pt>
    <dgm:pt modelId="{BC99F697-6A77-3844-BAF1-17E417271D19}" type="sibTrans" cxnId="{DE4DB90B-56BE-0F45-8024-F8B6AE75B5F2}">
      <dgm:prSet/>
      <dgm:spPr/>
      <dgm:t>
        <a:bodyPr/>
        <a:lstStyle/>
        <a:p>
          <a:endParaRPr lang="zh-TW" altLang="en-US"/>
        </a:p>
      </dgm:t>
    </dgm:pt>
    <dgm:pt modelId="{EC4A2823-D2E2-324E-B33B-B4DE83740425}">
      <dgm:prSet phldrT="[文字]"/>
      <dgm:spPr/>
      <dgm:t>
        <a:bodyPr/>
        <a:lstStyle/>
        <a:p>
          <a:r>
            <a:rPr lang="en-US" altLang="zh-TW" dirty="0"/>
            <a:t>Least square method</a:t>
          </a:r>
          <a:endParaRPr lang="zh-TW" altLang="en-US" dirty="0"/>
        </a:p>
      </dgm:t>
    </dgm:pt>
    <dgm:pt modelId="{26BB9F12-FF1F-5D44-84EB-57A4B4E6FE74}" type="parTrans" cxnId="{57AA760D-A314-4145-835A-01BC6DD2B27D}">
      <dgm:prSet/>
      <dgm:spPr/>
      <dgm:t>
        <a:bodyPr/>
        <a:lstStyle/>
        <a:p>
          <a:endParaRPr lang="zh-TW" altLang="en-US"/>
        </a:p>
      </dgm:t>
    </dgm:pt>
    <dgm:pt modelId="{D24E18F7-ADFE-F344-B171-C9BD4C956632}" type="sibTrans" cxnId="{57AA760D-A314-4145-835A-01BC6DD2B27D}">
      <dgm:prSet/>
      <dgm:spPr/>
      <dgm:t>
        <a:bodyPr/>
        <a:lstStyle/>
        <a:p>
          <a:endParaRPr lang="zh-TW" altLang="en-US"/>
        </a:p>
      </dgm:t>
    </dgm:pt>
    <dgm:pt modelId="{7A2A94A5-F40B-4949-B07E-A78967ACC83F}">
      <dgm:prSet phldrT="[文字]"/>
      <dgm:spPr/>
      <dgm:t>
        <a:bodyPr/>
        <a:lstStyle/>
        <a:p>
          <a:r>
            <a:rPr lang="en-US" altLang="zh-TW" dirty="0"/>
            <a:t>Find best trap level, effective mass and lifetime</a:t>
          </a:r>
          <a:endParaRPr lang="zh-TW" altLang="en-US" dirty="0"/>
        </a:p>
      </dgm:t>
    </dgm:pt>
    <dgm:pt modelId="{80C8CE2E-F549-644D-99A1-EBB66E344452}" type="parTrans" cxnId="{15DF6DA0-7AD9-4F4F-8E0C-60E88E4E027D}">
      <dgm:prSet/>
      <dgm:spPr/>
      <dgm:t>
        <a:bodyPr/>
        <a:lstStyle/>
        <a:p>
          <a:endParaRPr lang="zh-TW" altLang="en-US"/>
        </a:p>
      </dgm:t>
    </dgm:pt>
    <dgm:pt modelId="{E30420AF-1491-6948-8C5D-8F71BC27854E}" type="sibTrans" cxnId="{15DF6DA0-7AD9-4F4F-8E0C-60E88E4E027D}">
      <dgm:prSet/>
      <dgm:spPr/>
      <dgm:t>
        <a:bodyPr/>
        <a:lstStyle/>
        <a:p>
          <a:endParaRPr lang="zh-TW" altLang="en-US"/>
        </a:p>
      </dgm:t>
    </dgm:pt>
    <dgm:pt modelId="{6FD29B55-2F09-0A4C-83FE-813232FB1E92}">
      <dgm:prSet phldrT="[文字]"/>
      <dgm:spPr/>
      <dgm:t>
        <a:bodyPr/>
        <a:lstStyle/>
        <a:p>
          <a:r>
            <a:rPr lang="en-US" altLang="zh-TW" dirty="0"/>
            <a:t>Charge layer</a:t>
          </a:r>
          <a:endParaRPr lang="zh-TW" altLang="en-US" dirty="0"/>
        </a:p>
      </dgm:t>
    </dgm:pt>
    <dgm:pt modelId="{28050A31-1458-A447-9A0E-356993F8F89F}" type="parTrans" cxnId="{98A2B2F9-F49C-6741-8D70-8E5DB9B53703}">
      <dgm:prSet/>
      <dgm:spPr/>
      <dgm:t>
        <a:bodyPr/>
        <a:lstStyle/>
        <a:p>
          <a:endParaRPr lang="zh-TW" altLang="en-US"/>
        </a:p>
      </dgm:t>
    </dgm:pt>
    <dgm:pt modelId="{938799FF-306B-2942-9C5F-17CB2C9FF735}" type="sibTrans" cxnId="{98A2B2F9-F49C-6741-8D70-8E5DB9B53703}">
      <dgm:prSet/>
      <dgm:spPr/>
      <dgm:t>
        <a:bodyPr/>
        <a:lstStyle/>
        <a:p>
          <a:endParaRPr lang="zh-TW" altLang="en-US"/>
        </a:p>
      </dgm:t>
    </dgm:pt>
    <dgm:pt modelId="{1133D5C8-D0B6-774C-92E1-77F3C84F9462}">
      <dgm:prSet phldrT="[文字]"/>
      <dgm:spPr/>
      <dgm:t>
        <a:bodyPr/>
        <a:lstStyle/>
        <a:p>
          <a:r>
            <a:rPr lang="en-US" altLang="zh-TW" dirty="0"/>
            <a:t>InGaAs maximum field</a:t>
          </a:r>
          <a:endParaRPr lang="zh-TW" altLang="en-US" dirty="0"/>
        </a:p>
      </dgm:t>
    </dgm:pt>
    <dgm:pt modelId="{99FB2290-DFBC-EE47-A0C5-299BF9786976}" type="parTrans" cxnId="{528A9F06-965A-E041-9F0E-227E78507B45}">
      <dgm:prSet/>
      <dgm:spPr/>
      <dgm:t>
        <a:bodyPr/>
        <a:lstStyle/>
        <a:p>
          <a:endParaRPr lang="zh-TW" altLang="en-US"/>
        </a:p>
      </dgm:t>
    </dgm:pt>
    <dgm:pt modelId="{40FC1823-5A17-9946-AF82-C109CF9AAA60}" type="sibTrans" cxnId="{528A9F06-965A-E041-9F0E-227E78507B45}">
      <dgm:prSet/>
      <dgm:spPr/>
      <dgm:t>
        <a:bodyPr/>
        <a:lstStyle/>
        <a:p>
          <a:endParaRPr lang="zh-TW" altLang="en-US"/>
        </a:p>
      </dgm:t>
    </dgm:pt>
    <dgm:pt modelId="{452F87C2-57AC-A04B-8C6A-D2797D7ACCEA}">
      <dgm:prSet phldrT="[文字]"/>
      <dgm:spPr/>
      <dgm:t>
        <a:bodyPr/>
        <a:lstStyle/>
        <a:p>
          <a:r>
            <a:rPr lang="en-US" altLang="zh-TW" dirty="0"/>
            <a:t>Depletion width</a:t>
          </a:r>
          <a:endParaRPr lang="zh-TW" altLang="en-US" dirty="0"/>
        </a:p>
      </dgm:t>
    </dgm:pt>
    <dgm:pt modelId="{40DF3AFB-E9B9-ED4B-8835-F3BD7AC1EF98}" type="parTrans" cxnId="{4EDE380D-D185-2348-B44C-C4FBF133874D}">
      <dgm:prSet/>
      <dgm:spPr/>
      <dgm:t>
        <a:bodyPr/>
        <a:lstStyle/>
        <a:p>
          <a:endParaRPr lang="zh-TW" altLang="en-US"/>
        </a:p>
      </dgm:t>
    </dgm:pt>
    <dgm:pt modelId="{1A99153F-5BCD-AE43-9455-24541CB867B5}" type="sibTrans" cxnId="{4EDE380D-D185-2348-B44C-C4FBF133874D}">
      <dgm:prSet/>
      <dgm:spPr/>
      <dgm:t>
        <a:bodyPr/>
        <a:lstStyle/>
        <a:p>
          <a:endParaRPr lang="zh-TW" altLang="en-US"/>
        </a:p>
      </dgm:t>
    </dgm:pt>
    <dgm:pt modelId="{1107EF4F-9BF3-5B4A-8D89-6DDF8B78BE60}" type="pres">
      <dgm:prSet presAssocID="{10A52BA0-79A6-EA42-8B4E-F3E16FB1B58E}" presName="linearFlow" presStyleCnt="0">
        <dgm:presLayoutVars>
          <dgm:dir/>
          <dgm:animLvl val="lvl"/>
          <dgm:resizeHandles val="exact"/>
        </dgm:presLayoutVars>
      </dgm:prSet>
      <dgm:spPr/>
    </dgm:pt>
    <dgm:pt modelId="{6E0AE242-1A82-2F44-9B99-7FE8A7C8159F}" type="pres">
      <dgm:prSet presAssocID="{12984F5A-6B02-B640-9D9C-C8F65DDB07DC}" presName="composite" presStyleCnt="0"/>
      <dgm:spPr/>
    </dgm:pt>
    <dgm:pt modelId="{C6C7B85A-AD1C-9747-B608-9FC831B5D0F3}" type="pres">
      <dgm:prSet presAssocID="{12984F5A-6B02-B640-9D9C-C8F65DDB07D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7B3A2D-72C6-5B4A-96E7-AB4A6D9D0456}" type="pres">
      <dgm:prSet presAssocID="{12984F5A-6B02-B640-9D9C-C8F65DDB07DC}" presName="parSh" presStyleLbl="node1" presStyleIdx="0" presStyleCnt="3"/>
      <dgm:spPr/>
    </dgm:pt>
    <dgm:pt modelId="{37AB5E22-98A7-7A48-BBBE-29A0DD35BEDB}" type="pres">
      <dgm:prSet presAssocID="{12984F5A-6B02-B640-9D9C-C8F65DDB07DC}" presName="desTx" presStyleLbl="fgAcc1" presStyleIdx="0" presStyleCnt="3" custScaleY="39725">
        <dgm:presLayoutVars>
          <dgm:bulletEnabled val="1"/>
        </dgm:presLayoutVars>
      </dgm:prSet>
      <dgm:spPr/>
    </dgm:pt>
    <dgm:pt modelId="{F336D0E4-03AB-664E-89D8-8D0A4EAD41B2}" type="pres">
      <dgm:prSet presAssocID="{059D5B96-24B5-3249-A518-CEEF79218D5C}" presName="sibTrans" presStyleLbl="sibTrans2D1" presStyleIdx="0" presStyleCnt="2"/>
      <dgm:spPr/>
    </dgm:pt>
    <dgm:pt modelId="{D1068FA4-9096-B04D-84FE-967F051863E8}" type="pres">
      <dgm:prSet presAssocID="{059D5B96-24B5-3249-A518-CEEF79218D5C}" presName="connTx" presStyleLbl="sibTrans2D1" presStyleIdx="0" presStyleCnt="2"/>
      <dgm:spPr/>
    </dgm:pt>
    <dgm:pt modelId="{AD2D8E87-EDC1-F248-9BB1-1AE881DAEA7D}" type="pres">
      <dgm:prSet presAssocID="{31D5644C-D649-EC4F-A166-91C1A0E5DA00}" presName="composite" presStyleCnt="0"/>
      <dgm:spPr/>
    </dgm:pt>
    <dgm:pt modelId="{A4556218-9B4C-1A44-A762-E9FA72853C3F}" type="pres">
      <dgm:prSet presAssocID="{31D5644C-D649-EC4F-A166-91C1A0E5DA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03C29F3-C99C-744B-BC5B-655BDEB0217C}" type="pres">
      <dgm:prSet presAssocID="{31D5644C-D649-EC4F-A166-91C1A0E5DA00}" presName="parSh" presStyleLbl="node1" presStyleIdx="1" presStyleCnt="3" custLinFactNeighborX="3251" custLinFactNeighborY="3863"/>
      <dgm:spPr/>
    </dgm:pt>
    <dgm:pt modelId="{AD6396BA-35C8-C542-A65D-40FE88D61C84}" type="pres">
      <dgm:prSet presAssocID="{31D5644C-D649-EC4F-A166-91C1A0E5DA00}" presName="desTx" presStyleLbl="fgAcc1" presStyleIdx="1" presStyleCnt="3" custScaleX="183392" custScaleY="47624">
        <dgm:presLayoutVars>
          <dgm:bulletEnabled val="1"/>
        </dgm:presLayoutVars>
      </dgm:prSet>
      <dgm:spPr/>
    </dgm:pt>
    <dgm:pt modelId="{552CECE0-739B-7948-B98E-FD03F45C524D}" type="pres">
      <dgm:prSet presAssocID="{90F24B4F-F980-4444-AEEE-D234E34F86CC}" presName="sibTrans" presStyleLbl="sibTrans2D1" presStyleIdx="1" presStyleCnt="2"/>
      <dgm:spPr/>
    </dgm:pt>
    <dgm:pt modelId="{67221952-8449-4649-9F79-AE10E082A54A}" type="pres">
      <dgm:prSet presAssocID="{90F24B4F-F980-4444-AEEE-D234E34F86CC}" presName="connTx" presStyleLbl="sibTrans2D1" presStyleIdx="1" presStyleCnt="2"/>
      <dgm:spPr/>
    </dgm:pt>
    <dgm:pt modelId="{BC537C6C-8F49-1E43-8F9E-968BCC0A1E16}" type="pres">
      <dgm:prSet presAssocID="{EC4A2823-D2E2-324E-B33B-B4DE83740425}" presName="composite" presStyleCnt="0"/>
      <dgm:spPr/>
    </dgm:pt>
    <dgm:pt modelId="{F80758C7-6E25-994C-AFF9-8AE1F0458B66}" type="pres">
      <dgm:prSet presAssocID="{EC4A2823-D2E2-324E-B33B-B4DE8374042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D2117C-D380-0F43-AB05-659B1709FE7B}" type="pres">
      <dgm:prSet presAssocID="{EC4A2823-D2E2-324E-B33B-B4DE83740425}" presName="parSh" presStyleLbl="node1" presStyleIdx="2" presStyleCnt="3" custLinFactNeighborY="4828"/>
      <dgm:spPr/>
    </dgm:pt>
    <dgm:pt modelId="{AEE57688-F0BC-5243-B1F9-97CF0A59A3E2}" type="pres">
      <dgm:prSet presAssocID="{EC4A2823-D2E2-324E-B33B-B4DE83740425}" presName="desTx" presStyleLbl="fgAcc1" presStyleIdx="2" presStyleCnt="3" custScaleX="167530" custScaleY="46773">
        <dgm:presLayoutVars>
          <dgm:bulletEnabled val="1"/>
        </dgm:presLayoutVars>
      </dgm:prSet>
      <dgm:spPr/>
    </dgm:pt>
  </dgm:ptLst>
  <dgm:cxnLst>
    <dgm:cxn modelId="{528A9F06-965A-E041-9F0E-227E78507B45}" srcId="{31D5644C-D649-EC4F-A166-91C1A0E5DA00}" destId="{1133D5C8-D0B6-774C-92E1-77F3C84F9462}" srcOrd="1" destOrd="0" parTransId="{99FB2290-DFBC-EE47-A0C5-299BF9786976}" sibTransId="{40FC1823-5A17-9946-AF82-C109CF9AAA60}"/>
    <dgm:cxn modelId="{B8C63F08-7273-E343-A8F0-CBEA3F210748}" type="presOf" srcId="{31D5644C-D649-EC4F-A166-91C1A0E5DA00}" destId="{A03C29F3-C99C-744B-BC5B-655BDEB0217C}" srcOrd="1" destOrd="0" presId="urn:microsoft.com/office/officeart/2005/8/layout/process3"/>
    <dgm:cxn modelId="{61B68F08-921F-F341-855D-335DD3C71EB1}" type="presOf" srcId="{1D63F17F-08BB-214D-8BC5-54080CDF606E}" destId="{37AB5E22-98A7-7A48-BBBE-29A0DD35BEDB}" srcOrd="0" destOrd="0" presId="urn:microsoft.com/office/officeart/2005/8/layout/process3"/>
    <dgm:cxn modelId="{DE4DB90B-56BE-0F45-8024-F8B6AE75B5F2}" srcId="{31D5644C-D649-EC4F-A166-91C1A0E5DA00}" destId="{EE11EAAF-BD00-974F-832A-752238F3384B}" srcOrd="0" destOrd="0" parTransId="{7D8EBA58-5229-8743-8FE4-2D369BA4E17C}" sibTransId="{BC99F697-6A77-3844-BAF1-17E417271D19}"/>
    <dgm:cxn modelId="{4EDE380D-D185-2348-B44C-C4FBF133874D}" srcId="{31D5644C-D649-EC4F-A166-91C1A0E5DA00}" destId="{452F87C2-57AC-A04B-8C6A-D2797D7ACCEA}" srcOrd="2" destOrd="0" parTransId="{40DF3AFB-E9B9-ED4B-8835-F3BD7AC1EF98}" sibTransId="{1A99153F-5BCD-AE43-9455-24541CB867B5}"/>
    <dgm:cxn modelId="{57AA760D-A314-4145-835A-01BC6DD2B27D}" srcId="{10A52BA0-79A6-EA42-8B4E-F3E16FB1B58E}" destId="{EC4A2823-D2E2-324E-B33B-B4DE83740425}" srcOrd="2" destOrd="0" parTransId="{26BB9F12-FF1F-5D44-84EB-57A4B4E6FE74}" sibTransId="{D24E18F7-ADFE-F344-B171-C9BD4C956632}"/>
    <dgm:cxn modelId="{FEABD218-630A-CD47-9C8B-0F2540398AB6}" type="presOf" srcId="{059D5B96-24B5-3249-A518-CEEF79218D5C}" destId="{D1068FA4-9096-B04D-84FE-967F051863E8}" srcOrd="1" destOrd="0" presId="urn:microsoft.com/office/officeart/2005/8/layout/process3"/>
    <dgm:cxn modelId="{B2FD7019-DCCE-F940-8445-70496D5DB881}" type="presOf" srcId="{6FD29B55-2F09-0A4C-83FE-813232FB1E92}" destId="{37AB5E22-98A7-7A48-BBBE-29A0DD35BEDB}" srcOrd="0" destOrd="1" presId="urn:microsoft.com/office/officeart/2005/8/layout/process3"/>
    <dgm:cxn modelId="{A33FEA2E-7C9C-3742-A9E3-170A3117D68E}" srcId="{12984F5A-6B02-B640-9D9C-C8F65DDB07DC}" destId="{1D63F17F-08BB-214D-8BC5-54080CDF606E}" srcOrd="0" destOrd="0" parTransId="{25941457-9195-984F-AE12-9161D8B014F7}" sibTransId="{CC92537A-D35C-1642-8B99-49CF22B7DF32}"/>
    <dgm:cxn modelId="{9C4C8839-D0EF-774C-94A4-B3F34FB63698}" type="presOf" srcId="{12984F5A-6B02-B640-9D9C-C8F65DDB07DC}" destId="{C6C7B85A-AD1C-9747-B608-9FC831B5D0F3}" srcOrd="0" destOrd="0" presId="urn:microsoft.com/office/officeart/2005/8/layout/process3"/>
    <dgm:cxn modelId="{9F12254C-50BE-6043-B523-9DD51EFE7F45}" type="presOf" srcId="{452F87C2-57AC-A04B-8C6A-D2797D7ACCEA}" destId="{AD6396BA-35C8-C542-A65D-40FE88D61C84}" srcOrd="0" destOrd="2" presId="urn:microsoft.com/office/officeart/2005/8/layout/process3"/>
    <dgm:cxn modelId="{921FBB5A-DBE8-2840-A072-07EA85CE3D3F}" type="presOf" srcId="{EE11EAAF-BD00-974F-832A-752238F3384B}" destId="{AD6396BA-35C8-C542-A65D-40FE88D61C84}" srcOrd="0" destOrd="0" presId="urn:microsoft.com/office/officeart/2005/8/layout/process3"/>
    <dgm:cxn modelId="{D2B8767B-71FF-744B-AEF4-609944EF974D}" type="presOf" srcId="{90F24B4F-F980-4444-AEEE-D234E34F86CC}" destId="{552CECE0-739B-7948-B98E-FD03F45C524D}" srcOrd="0" destOrd="0" presId="urn:microsoft.com/office/officeart/2005/8/layout/process3"/>
    <dgm:cxn modelId="{DD533F86-16CF-5243-B322-CD027D0CEFEE}" type="presOf" srcId="{10A52BA0-79A6-EA42-8B4E-F3E16FB1B58E}" destId="{1107EF4F-9BF3-5B4A-8D89-6DDF8B78BE60}" srcOrd="0" destOrd="0" presId="urn:microsoft.com/office/officeart/2005/8/layout/process3"/>
    <dgm:cxn modelId="{09902787-F860-5C4A-AD99-699C887C3A89}" srcId="{10A52BA0-79A6-EA42-8B4E-F3E16FB1B58E}" destId="{31D5644C-D649-EC4F-A166-91C1A0E5DA00}" srcOrd="1" destOrd="0" parTransId="{AF015395-FB0D-D34E-9287-188724FA77AC}" sibTransId="{90F24B4F-F980-4444-AEEE-D234E34F86CC}"/>
    <dgm:cxn modelId="{92FDEE8E-A0B1-154A-97C8-D483EA2F8682}" type="presOf" srcId="{7A2A94A5-F40B-4949-B07E-A78967ACC83F}" destId="{AEE57688-F0BC-5243-B1F9-97CF0A59A3E2}" srcOrd="0" destOrd="0" presId="urn:microsoft.com/office/officeart/2005/8/layout/process3"/>
    <dgm:cxn modelId="{84C1F698-2A68-3047-BFFD-57F32D61A94C}" type="presOf" srcId="{EC4A2823-D2E2-324E-B33B-B4DE83740425}" destId="{F80758C7-6E25-994C-AFF9-8AE1F0458B66}" srcOrd="0" destOrd="0" presId="urn:microsoft.com/office/officeart/2005/8/layout/process3"/>
    <dgm:cxn modelId="{15DF6DA0-7AD9-4F4F-8E0C-60E88E4E027D}" srcId="{EC4A2823-D2E2-324E-B33B-B4DE83740425}" destId="{7A2A94A5-F40B-4949-B07E-A78967ACC83F}" srcOrd="0" destOrd="0" parTransId="{80C8CE2E-F549-644D-99A1-EBB66E344452}" sibTransId="{E30420AF-1491-6948-8C5D-8F71BC27854E}"/>
    <dgm:cxn modelId="{36D8DAA4-8236-0F4F-B2AD-CF7D28510B3C}" type="presOf" srcId="{059D5B96-24B5-3249-A518-CEEF79218D5C}" destId="{F336D0E4-03AB-664E-89D8-8D0A4EAD41B2}" srcOrd="0" destOrd="0" presId="urn:microsoft.com/office/officeart/2005/8/layout/process3"/>
    <dgm:cxn modelId="{ADEAC9AC-51C0-E444-9504-95FF8220BBCF}" type="presOf" srcId="{31D5644C-D649-EC4F-A166-91C1A0E5DA00}" destId="{A4556218-9B4C-1A44-A762-E9FA72853C3F}" srcOrd="0" destOrd="0" presId="urn:microsoft.com/office/officeart/2005/8/layout/process3"/>
    <dgm:cxn modelId="{DF24F7B1-8308-F74F-8B2E-78D3CC5D86FC}" type="presOf" srcId="{12984F5A-6B02-B640-9D9C-C8F65DDB07DC}" destId="{207B3A2D-72C6-5B4A-96E7-AB4A6D9D0456}" srcOrd="1" destOrd="0" presId="urn:microsoft.com/office/officeart/2005/8/layout/process3"/>
    <dgm:cxn modelId="{B97226BF-FEA7-A543-AE88-348B17A48B25}" type="presOf" srcId="{1133D5C8-D0B6-774C-92E1-77F3C84F9462}" destId="{AD6396BA-35C8-C542-A65D-40FE88D61C84}" srcOrd="0" destOrd="1" presId="urn:microsoft.com/office/officeart/2005/8/layout/process3"/>
    <dgm:cxn modelId="{63C060C8-A1FD-654F-9393-E771294A1D5B}" srcId="{10A52BA0-79A6-EA42-8B4E-F3E16FB1B58E}" destId="{12984F5A-6B02-B640-9D9C-C8F65DDB07DC}" srcOrd="0" destOrd="0" parTransId="{63B82BE2-5D7A-2D45-A3AF-0A977A95ADFB}" sibTransId="{059D5B96-24B5-3249-A518-CEEF79218D5C}"/>
    <dgm:cxn modelId="{BF2AD1D5-C9D5-DA49-B74C-07E22D5AEC71}" type="presOf" srcId="{90F24B4F-F980-4444-AEEE-D234E34F86CC}" destId="{67221952-8449-4649-9F79-AE10E082A54A}" srcOrd="1" destOrd="0" presId="urn:microsoft.com/office/officeart/2005/8/layout/process3"/>
    <dgm:cxn modelId="{BAA7F1E7-4912-8847-BAF5-E2B3390E0276}" type="presOf" srcId="{EC4A2823-D2E2-324E-B33B-B4DE83740425}" destId="{D8D2117C-D380-0F43-AB05-659B1709FE7B}" srcOrd="1" destOrd="0" presId="urn:microsoft.com/office/officeart/2005/8/layout/process3"/>
    <dgm:cxn modelId="{98A2B2F9-F49C-6741-8D70-8E5DB9B53703}" srcId="{12984F5A-6B02-B640-9D9C-C8F65DDB07DC}" destId="{6FD29B55-2F09-0A4C-83FE-813232FB1E92}" srcOrd="1" destOrd="0" parTransId="{28050A31-1458-A447-9A0E-356993F8F89F}" sibTransId="{938799FF-306B-2942-9C5F-17CB2C9FF735}"/>
    <dgm:cxn modelId="{A3567B65-E2D8-BB47-B562-5B7C28C361B9}" type="presParOf" srcId="{1107EF4F-9BF3-5B4A-8D89-6DDF8B78BE60}" destId="{6E0AE242-1A82-2F44-9B99-7FE8A7C8159F}" srcOrd="0" destOrd="0" presId="urn:microsoft.com/office/officeart/2005/8/layout/process3"/>
    <dgm:cxn modelId="{FC98CBF6-88B1-F84A-A49C-8D06E5F9E3F5}" type="presParOf" srcId="{6E0AE242-1A82-2F44-9B99-7FE8A7C8159F}" destId="{C6C7B85A-AD1C-9747-B608-9FC831B5D0F3}" srcOrd="0" destOrd="0" presId="urn:microsoft.com/office/officeart/2005/8/layout/process3"/>
    <dgm:cxn modelId="{49AAEE66-73A9-214E-ACE1-3D1DCAB5383B}" type="presParOf" srcId="{6E0AE242-1A82-2F44-9B99-7FE8A7C8159F}" destId="{207B3A2D-72C6-5B4A-96E7-AB4A6D9D0456}" srcOrd="1" destOrd="0" presId="urn:microsoft.com/office/officeart/2005/8/layout/process3"/>
    <dgm:cxn modelId="{CF11484F-6AF7-E54E-A751-143B80AA8589}" type="presParOf" srcId="{6E0AE242-1A82-2F44-9B99-7FE8A7C8159F}" destId="{37AB5E22-98A7-7A48-BBBE-29A0DD35BEDB}" srcOrd="2" destOrd="0" presId="urn:microsoft.com/office/officeart/2005/8/layout/process3"/>
    <dgm:cxn modelId="{5CB0EEC1-0061-5649-8137-FBEF1F10D016}" type="presParOf" srcId="{1107EF4F-9BF3-5B4A-8D89-6DDF8B78BE60}" destId="{F336D0E4-03AB-664E-89D8-8D0A4EAD41B2}" srcOrd="1" destOrd="0" presId="urn:microsoft.com/office/officeart/2005/8/layout/process3"/>
    <dgm:cxn modelId="{D0C1624E-C9B0-0E41-B82F-4E508855360E}" type="presParOf" srcId="{F336D0E4-03AB-664E-89D8-8D0A4EAD41B2}" destId="{D1068FA4-9096-B04D-84FE-967F051863E8}" srcOrd="0" destOrd="0" presId="urn:microsoft.com/office/officeart/2005/8/layout/process3"/>
    <dgm:cxn modelId="{1F0364D8-320D-9849-B327-34024B57CC9C}" type="presParOf" srcId="{1107EF4F-9BF3-5B4A-8D89-6DDF8B78BE60}" destId="{AD2D8E87-EDC1-F248-9BB1-1AE881DAEA7D}" srcOrd="2" destOrd="0" presId="urn:microsoft.com/office/officeart/2005/8/layout/process3"/>
    <dgm:cxn modelId="{86AF9CBD-B7E9-A24B-ACF8-F31588896884}" type="presParOf" srcId="{AD2D8E87-EDC1-F248-9BB1-1AE881DAEA7D}" destId="{A4556218-9B4C-1A44-A762-E9FA72853C3F}" srcOrd="0" destOrd="0" presId="urn:microsoft.com/office/officeart/2005/8/layout/process3"/>
    <dgm:cxn modelId="{F980488B-F52C-F641-82FC-36E18984F237}" type="presParOf" srcId="{AD2D8E87-EDC1-F248-9BB1-1AE881DAEA7D}" destId="{A03C29F3-C99C-744B-BC5B-655BDEB0217C}" srcOrd="1" destOrd="0" presId="urn:microsoft.com/office/officeart/2005/8/layout/process3"/>
    <dgm:cxn modelId="{4AD657D4-2461-C444-8F3C-A9ED1250DD58}" type="presParOf" srcId="{AD2D8E87-EDC1-F248-9BB1-1AE881DAEA7D}" destId="{AD6396BA-35C8-C542-A65D-40FE88D61C84}" srcOrd="2" destOrd="0" presId="urn:microsoft.com/office/officeart/2005/8/layout/process3"/>
    <dgm:cxn modelId="{A4DAC090-8093-3C48-B525-A9A9909B0CDA}" type="presParOf" srcId="{1107EF4F-9BF3-5B4A-8D89-6DDF8B78BE60}" destId="{552CECE0-739B-7948-B98E-FD03F45C524D}" srcOrd="3" destOrd="0" presId="urn:microsoft.com/office/officeart/2005/8/layout/process3"/>
    <dgm:cxn modelId="{1089289E-CB75-054C-9425-9C6F0409CBA8}" type="presParOf" srcId="{552CECE0-739B-7948-B98E-FD03F45C524D}" destId="{67221952-8449-4649-9F79-AE10E082A54A}" srcOrd="0" destOrd="0" presId="urn:microsoft.com/office/officeart/2005/8/layout/process3"/>
    <dgm:cxn modelId="{7597FAE8-2782-AE4D-935E-985F166A25D1}" type="presParOf" srcId="{1107EF4F-9BF3-5B4A-8D89-6DDF8B78BE60}" destId="{BC537C6C-8F49-1E43-8F9E-968BCC0A1E16}" srcOrd="4" destOrd="0" presId="urn:microsoft.com/office/officeart/2005/8/layout/process3"/>
    <dgm:cxn modelId="{7B596487-FA48-7E4D-9C65-B2908694A82E}" type="presParOf" srcId="{BC537C6C-8F49-1E43-8F9E-968BCC0A1E16}" destId="{F80758C7-6E25-994C-AFF9-8AE1F0458B66}" srcOrd="0" destOrd="0" presId="urn:microsoft.com/office/officeart/2005/8/layout/process3"/>
    <dgm:cxn modelId="{1EFDC7F8-3E85-0045-949F-30F4F3BDA0A5}" type="presParOf" srcId="{BC537C6C-8F49-1E43-8F9E-968BCC0A1E16}" destId="{D8D2117C-D380-0F43-AB05-659B1709FE7B}" srcOrd="1" destOrd="0" presId="urn:microsoft.com/office/officeart/2005/8/layout/process3"/>
    <dgm:cxn modelId="{498F0AE2-C5CD-B44E-95A8-AE9B38924BF7}" type="presParOf" srcId="{BC537C6C-8F49-1E43-8F9E-968BCC0A1E16}" destId="{AEE57688-F0BC-5243-B1F9-97CF0A59A3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B3A2D-72C6-5B4A-96E7-AB4A6D9D0456}">
      <dsp:nvSpPr>
        <dsp:cNvPr id="0" name=""/>
        <dsp:cNvSpPr/>
      </dsp:nvSpPr>
      <dsp:spPr>
        <a:xfrm>
          <a:off x="2556" y="923023"/>
          <a:ext cx="1766014" cy="105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Setting TCAD Doping Profile</a:t>
          </a:r>
          <a:endParaRPr lang="zh-TW" altLang="en-US" sz="1900" kern="1200" dirty="0"/>
        </a:p>
      </dsp:txBody>
      <dsp:txXfrm>
        <a:off x="2556" y="923023"/>
        <a:ext cx="1766014" cy="701430"/>
      </dsp:txXfrm>
    </dsp:sp>
    <dsp:sp modelId="{37AB5E22-98A7-7A48-BBBE-29A0DD35BEDB}">
      <dsp:nvSpPr>
        <dsp:cNvPr id="0" name=""/>
        <dsp:cNvSpPr/>
      </dsp:nvSpPr>
      <dsp:spPr>
        <a:xfrm>
          <a:off x="364270" y="2366560"/>
          <a:ext cx="1766014" cy="97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Zn diffusion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Charge layer</a:t>
          </a:r>
          <a:endParaRPr lang="zh-TW" altLang="en-US" sz="1900" kern="1200" dirty="0"/>
        </a:p>
      </dsp:txBody>
      <dsp:txXfrm>
        <a:off x="392920" y="2395210"/>
        <a:ext cx="1708714" cy="920888"/>
      </dsp:txXfrm>
    </dsp:sp>
    <dsp:sp modelId="{F336D0E4-03AB-664E-89D8-8D0A4EAD41B2}">
      <dsp:nvSpPr>
        <dsp:cNvPr id="0" name=""/>
        <dsp:cNvSpPr/>
      </dsp:nvSpPr>
      <dsp:spPr>
        <a:xfrm rot="21591606">
          <a:off x="2144305" y="1049849"/>
          <a:ext cx="796561" cy="439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2144305" y="1137947"/>
        <a:ext cx="664655" cy="263812"/>
      </dsp:txXfrm>
    </dsp:sp>
    <dsp:sp modelId="{A03C29F3-C99C-744B-BC5B-655BDEB0217C}">
      <dsp:nvSpPr>
        <dsp:cNvPr id="0" name=""/>
        <dsp:cNvSpPr/>
      </dsp:nvSpPr>
      <dsp:spPr>
        <a:xfrm>
          <a:off x="3271513" y="915041"/>
          <a:ext cx="1766014" cy="105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Distribution</a:t>
          </a:r>
          <a:endParaRPr lang="zh-TW" altLang="en-US" sz="1900" kern="1200" dirty="0"/>
        </a:p>
      </dsp:txBody>
      <dsp:txXfrm>
        <a:off x="3271513" y="915041"/>
        <a:ext cx="1766014" cy="701430"/>
      </dsp:txXfrm>
    </dsp:sp>
    <dsp:sp modelId="{AD6396BA-35C8-C542-A65D-40FE88D61C84}">
      <dsp:nvSpPr>
        <dsp:cNvPr id="0" name=""/>
        <dsp:cNvSpPr/>
      </dsp:nvSpPr>
      <dsp:spPr>
        <a:xfrm>
          <a:off x="2839456" y="2220681"/>
          <a:ext cx="3238729" cy="1172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InP maximum field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InGaAs maximum field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Depletion width</a:t>
          </a:r>
          <a:endParaRPr lang="zh-TW" altLang="en-US" sz="1900" kern="1200" dirty="0"/>
        </a:p>
      </dsp:txBody>
      <dsp:txXfrm>
        <a:off x="2873803" y="2255028"/>
        <a:ext cx="3170035" cy="1103999"/>
      </dsp:txXfrm>
    </dsp:sp>
    <dsp:sp modelId="{552CECE0-739B-7948-B98E-FD03F45C524D}">
      <dsp:nvSpPr>
        <dsp:cNvPr id="0" name=""/>
        <dsp:cNvSpPr/>
      </dsp:nvSpPr>
      <dsp:spPr>
        <a:xfrm rot="14109">
          <a:off x="5533625" y="1053731"/>
          <a:ext cx="1051746" cy="439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5533626" y="1141397"/>
        <a:ext cx="919840" cy="263812"/>
      </dsp:txXfrm>
    </dsp:sp>
    <dsp:sp modelId="{D8D2117C-D380-0F43-AB05-659B1709FE7B}">
      <dsp:nvSpPr>
        <dsp:cNvPr id="0" name=""/>
        <dsp:cNvSpPr/>
      </dsp:nvSpPr>
      <dsp:spPr>
        <a:xfrm>
          <a:off x="7021938" y="930433"/>
          <a:ext cx="1766014" cy="105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Least square method</a:t>
          </a:r>
          <a:endParaRPr lang="zh-TW" altLang="en-US" sz="1900" kern="1200" dirty="0"/>
        </a:p>
      </dsp:txBody>
      <dsp:txXfrm>
        <a:off x="7021938" y="930433"/>
        <a:ext cx="1766014" cy="701430"/>
      </dsp:txXfrm>
    </dsp:sp>
    <dsp:sp modelId="{AEE57688-F0BC-5243-B1F9-97CF0A59A3E2}">
      <dsp:nvSpPr>
        <dsp:cNvPr id="0" name=""/>
        <dsp:cNvSpPr/>
      </dsp:nvSpPr>
      <dsp:spPr>
        <a:xfrm>
          <a:off x="6787357" y="2236397"/>
          <a:ext cx="2958604" cy="1151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Find best trap level, effective mass and lifetime</a:t>
          </a:r>
          <a:endParaRPr lang="zh-TW" altLang="en-US" sz="1900" kern="1200" dirty="0"/>
        </a:p>
      </dsp:txBody>
      <dsp:txXfrm>
        <a:off x="6821090" y="2270130"/>
        <a:ext cx="2891138" cy="1084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F88F-CAB7-9945-8652-75851B35329C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F3CA-9CBF-ED47-931F-E2F7E2B838C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482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F3CA-9CBF-ED47-931F-E2F7E2B838C4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443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F3CA-9CBF-ED47-931F-E2F7E2B838C4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58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489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3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9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11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6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0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6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2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7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5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627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381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B9B53D-0B9F-1C4E-8A86-D3B6C85BD5C8}" type="datetimeFigureOut">
              <a:rPr kumimoji="1" lang="zh-TW" altLang="en-US" smtClean="0"/>
              <a:t>2019/12/14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4931E4-BEAB-BC43-BF47-72DAF14172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80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52.png"/><Relationship Id="rId12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75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0.png"/><Relationship Id="rId3" Type="http://schemas.openxmlformats.org/officeDocument/2006/relationships/image" Target="../media/image142.png"/><Relationship Id="rId21" Type="http://schemas.openxmlformats.org/officeDocument/2006/relationships/image" Target="../media/image129.png"/><Relationship Id="rId7" Type="http://schemas.openxmlformats.org/officeDocument/2006/relationships/image" Target="../media/image146.png"/><Relationship Id="rId12" Type="http://schemas.openxmlformats.org/officeDocument/2006/relationships/image" Target="../media/image120.png"/><Relationship Id="rId17" Type="http://schemas.openxmlformats.org/officeDocument/2006/relationships/image" Target="../media/image155.png"/><Relationship Id="rId25" Type="http://schemas.openxmlformats.org/officeDocument/2006/relationships/image" Target="../media/image136.png"/><Relationship Id="rId2" Type="http://schemas.openxmlformats.org/officeDocument/2006/relationships/image" Target="../media/image141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32.png"/><Relationship Id="rId5" Type="http://schemas.openxmlformats.org/officeDocument/2006/relationships/image" Target="../media/image144.png"/><Relationship Id="rId15" Type="http://schemas.openxmlformats.org/officeDocument/2006/relationships/image" Target="../media/image153.png"/><Relationship Id="rId23" Type="http://schemas.openxmlformats.org/officeDocument/2006/relationships/image" Target="../media/image159.png"/><Relationship Id="rId28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7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2.png"/><Relationship Id="rId22" Type="http://schemas.openxmlformats.org/officeDocument/2006/relationships/image" Target="../media/image130.png"/><Relationship Id="rId27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5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7.pn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65888-4319-C84D-AB10-FC6D8FA86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Trap analysis</a:t>
            </a:r>
            <a:br>
              <a:rPr kumimoji="1" lang="en-US" altLang="zh-TW" dirty="0"/>
            </a:br>
            <a:r>
              <a:rPr kumimoji="1" lang="en-US" altLang="zh-TW" sz="2000" dirty="0"/>
              <a:t>Validity of Hurkx trap-assisted tunneling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9FDB58-542F-CE4C-9A6C-EA97130EA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kumimoji="1" lang="en-US" altLang="zh-TW" dirty="0"/>
              <a:t>Student : Ying-</a:t>
            </a:r>
            <a:r>
              <a:rPr kumimoji="1" lang="en-US" altLang="zh-TW" dirty="0" err="1"/>
              <a:t>Lun</a:t>
            </a:r>
            <a:r>
              <a:rPr kumimoji="1" lang="en-US" altLang="zh-TW" dirty="0"/>
              <a:t> Kao</a:t>
            </a:r>
          </a:p>
          <a:p>
            <a:pPr algn="l"/>
            <a:r>
              <a:rPr kumimoji="1" lang="en-US" altLang="zh-TW" dirty="0"/>
              <a:t>Advisor : Dr. Hao-</a:t>
            </a:r>
            <a:r>
              <a:rPr kumimoji="1" lang="en-US" altLang="zh-TW" dirty="0" err="1"/>
              <a:t>Hsiung</a:t>
            </a:r>
            <a:r>
              <a:rPr kumimoji="1" lang="en-US" altLang="zh-TW" dirty="0"/>
              <a:t> Lin</a:t>
            </a:r>
          </a:p>
          <a:p>
            <a:pPr algn="l"/>
            <a:r>
              <a:rPr kumimoji="1" lang="en-US" altLang="zh-TW" dirty="0"/>
              <a:t>Date : 108. 09. </a:t>
            </a:r>
            <a:r>
              <a:rPr kumimoji="1" lang="en-US" altLang="zh-TW"/>
              <a:t>25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350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4E403-F51C-1C42-A3C7-8BE81847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Field-enhanced</a:t>
            </a:r>
            <a:br>
              <a:rPr kumimoji="1" lang="en-US" altLang="zh-TW" dirty="0"/>
            </a:br>
            <a:r>
              <a:rPr kumimoji="1" lang="en-US" altLang="zh-TW" dirty="0"/>
              <a:t>thermal emission rate model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3CAF4E-D3D6-514F-87DE-4FAA1C97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09176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kumimoji="1" lang="en-US" altLang="zh-TW" dirty="0"/>
              <a:t>Hurkx model: Effective-mass approximation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zh-TW" strike="sngStrike" dirty="0"/>
              <a:t>Korol model: Green’s function approach 				(Quantum field theory &amp; self energy)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zh-TW" strike="sngStrike" dirty="0"/>
              <a:t>W. W. Anderson model: Oppenheimer approach</a:t>
            </a:r>
          </a:p>
          <a:p>
            <a:pPr marL="457200" indent="-457200">
              <a:buFont typeface="+mj-lt"/>
              <a:buAutoNum type="arabicPeriod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137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Effective-Mass Approximation (EMA)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F0B90F-93A7-CB4D-B2CF-EF1A401FD1B7}"/>
              </a:ext>
            </a:extLst>
          </p:cNvPr>
          <p:cNvSpPr txBox="1"/>
          <p:nvPr/>
        </p:nvSpPr>
        <p:spPr>
          <a:xfrm>
            <a:off x="1385574" y="1966114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Without periodic potential</a:t>
            </a:r>
            <a:endParaRPr kumimoji="1" lang="zh-TW" altLang="en-US" sz="2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582BEE7-6749-0E40-A92B-CA5764B5B800}"/>
              </a:ext>
            </a:extLst>
          </p:cNvPr>
          <p:cNvCxnSpPr/>
          <p:nvPr/>
        </p:nvCxnSpPr>
        <p:spPr>
          <a:xfrm>
            <a:off x="1680064" y="2430599"/>
            <a:ext cx="259272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FCFAF22-4177-3445-8262-EF019364CB1C}"/>
              </a:ext>
            </a:extLst>
          </p:cNvPr>
          <p:cNvCxnSpPr>
            <a:cxnSpLocks/>
          </p:cNvCxnSpPr>
          <p:nvPr/>
        </p:nvCxnSpPr>
        <p:spPr>
          <a:xfrm>
            <a:off x="4847390" y="2109553"/>
            <a:ext cx="0" cy="37039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1149A8-3837-A849-A02D-7C0436C84A3C}"/>
              </a:ext>
            </a:extLst>
          </p:cNvPr>
          <p:cNvSpPr txBox="1"/>
          <p:nvPr/>
        </p:nvSpPr>
        <p:spPr>
          <a:xfrm>
            <a:off x="5607129" y="1968934"/>
            <a:ext cx="394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In periodic &amp; external potential</a:t>
            </a:r>
            <a:endParaRPr kumimoji="1" lang="zh-TW" altLang="en-US" sz="2400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846A275-F784-2342-9250-9F3E1F31EDA5}"/>
              </a:ext>
            </a:extLst>
          </p:cNvPr>
          <p:cNvCxnSpPr/>
          <p:nvPr/>
        </p:nvCxnSpPr>
        <p:spPr>
          <a:xfrm>
            <a:off x="6283292" y="2465766"/>
            <a:ext cx="259272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8203758-36BD-2048-8389-666078A70A01}"/>
                  </a:ext>
                </a:extLst>
              </p:cNvPr>
              <p:cNvSpPr txBox="1"/>
              <p:nvPr/>
            </p:nvSpPr>
            <p:spPr>
              <a:xfrm>
                <a:off x="2162166" y="2957108"/>
                <a:ext cx="195778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8203758-36BD-2048-8389-666078A7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66" y="2957108"/>
                <a:ext cx="1957780" cy="525913"/>
              </a:xfrm>
              <a:prstGeom prst="rect">
                <a:avLst/>
              </a:prstGeom>
              <a:blipFill>
                <a:blip r:embed="rId2"/>
                <a:stretch>
                  <a:fillRect l="-645" t="-2381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59B18E2-18FC-DE45-9D11-E955665E105C}"/>
                  </a:ext>
                </a:extLst>
              </p:cNvPr>
              <p:cNvSpPr txBox="1"/>
              <p:nvPr/>
            </p:nvSpPr>
            <p:spPr>
              <a:xfrm>
                <a:off x="1723842" y="4265582"/>
                <a:ext cx="2715615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59B18E2-18FC-DE45-9D11-E955665E1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42" y="4265582"/>
                <a:ext cx="2715615" cy="624979"/>
              </a:xfrm>
              <a:prstGeom prst="rect">
                <a:avLst/>
              </a:prstGeom>
              <a:blipFill>
                <a:blip r:embed="rId3"/>
                <a:stretch>
                  <a:fillRect r="-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2E0125D5-30D7-1945-89C1-CF04114036F9}"/>
              </a:ext>
            </a:extLst>
          </p:cNvPr>
          <p:cNvSpPr txBox="1"/>
          <p:nvPr/>
        </p:nvSpPr>
        <p:spPr>
          <a:xfrm>
            <a:off x="912463" y="2511036"/>
            <a:ext cx="194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Classical E.O.M. :</a:t>
            </a:r>
            <a:endParaRPr kumimoji="1" lang="zh-TW" altLang="en-US" sz="20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51266A2-2AAE-1C43-9137-F9621D90DE23}"/>
              </a:ext>
            </a:extLst>
          </p:cNvPr>
          <p:cNvSpPr txBox="1"/>
          <p:nvPr/>
        </p:nvSpPr>
        <p:spPr>
          <a:xfrm>
            <a:off x="894077" y="3733683"/>
            <a:ext cx="262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Schrödinger’s equation :</a:t>
            </a:r>
            <a:endParaRPr kumimoji="1" lang="zh-TW" altLang="en-US" sz="2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6F9172-4A76-D54F-943E-0E080B238849}"/>
              </a:ext>
            </a:extLst>
          </p:cNvPr>
          <p:cNvSpPr txBox="1"/>
          <p:nvPr/>
        </p:nvSpPr>
        <p:spPr>
          <a:xfrm>
            <a:off x="947267" y="5024447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General Hamiltonian equation :</a:t>
            </a:r>
            <a:endParaRPr kumimoji="1"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C708B5-D69D-3348-A988-983DF86F5CBF}"/>
                  </a:ext>
                </a:extLst>
              </p:cNvPr>
              <p:cNvSpPr txBox="1"/>
              <p:nvPr/>
            </p:nvSpPr>
            <p:spPr>
              <a:xfrm>
                <a:off x="1814807" y="5601368"/>
                <a:ext cx="1888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1"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C708B5-D69D-3348-A988-983DF86F5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07" y="5601368"/>
                <a:ext cx="1888722" cy="276999"/>
              </a:xfrm>
              <a:prstGeom prst="rect">
                <a:avLst/>
              </a:prstGeom>
              <a:blipFill>
                <a:blip r:embed="rId4"/>
                <a:stretch>
                  <a:fillRect l="-2000" r="-2667" b="-304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7BE874A-6518-E745-9DAE-2F4B7C15AEBE}"/>
                  </a:ext>
                </a:extLst>
              </p:cNvPr>
              <p:cNvSpPr txBox="1"/>
              <p:nvPr/>
            </p:nvSpPr>
            <p:spPr>
              <a:xfrm>
                <a:off x="6903988" y="3001259"/>
                <a:ext cx="107471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1" i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kumimoji="1" lang="zh-TW" altLang="en-US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7BE874A-6518-E745-9DAE-2F4B7C15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88" y="3001259"/>
                <a:ext cx="1074717" cy="525913"/>
              </a:xfrm>
              <a:prstGeom prst="rect">
                <a:avLst/>
              </a:prstGeom>
              <a:blipFill>
                <a:blip r:embed="rId5"/>
                <a:stretch>
                  <a:fillRect l="-2353" r="-3529" b="-13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587B4C-D58F-154C-9E40-FDE310C37FC3}"/>
                  </a:ext>
                </a:extLst>
              </p:cNvPr>
              <p:cNvSpPr txBox="1"/>
              <p:nvPr/>
            </p:nvSpPr>
            <p:spPr>
              <a:xfrm>
                <a:off x="5120480" y="4349709"/>
                <a:ext cx="6341736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587B4C-D58F-154C-9E40-FDE310C3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80" y="4349709"/>
                <a:ext cx="6341736" cy="6249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9B7B22D4-A709-0F42-8310-E21D1EFA6B4F}"/>
              </a:ext>
            </a:extLst>
          </p:cNvPr>
          <p:cNvSpPr txBox="1"/>
          <p:nvPr/>
        </p:nvSpPr>
        <p:spPr>
          <a:xfrm>
            <a:off x="5294238" y="2561307"/>
            <a:ext cx="2454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Semi-classical E.O.M. :</a:t>
            </a:r>
            <a:endParaRPr kumimoji="1" lang="zh-TW" altLang="en-US" sz="20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4D87B39-F205-8443-BBF8-DB86284CA165}"/>
              </a:ext>
            </a:extLst>
          </p:cNvPr>
          <p:cNvSpPr txBox="1"/>
          <p:nvPr/>
        </p:nvSpPr>
        <p:spPr>
          <a:xfrm>
            <a:off x="5299583" y="3762169"/>
            <a:ext cx="269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Effective-mass equation :</a:t>
            </a:r>
            <a:endParaRPr kumimoji="1" lang="zh-TW" altLang="en-US" sz="20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1958BFD-4A8D-0B4E-B047-5F228284958C}"/>
              </a:ext>
            </a:extLst>
          </p:cNvPr>
          <p:cNvSpPr txBox="1"/>
          <p:nvPr/>
        </p:nvSpPr>
        <p:spPr>
          <a:xfrm>
            <a:off x="5352773" y="5052933"/>
            <a:ext cx="605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General Hamiltonian equation in periodic lattice potential :</a:t>
            </a:r>
            <a:endParaRPr kumimoji="1"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2F6104F-DF9E-DD4D-97CB-1BBF10F5F9CB}"/>
                  </a:ext>
                </a:extLst>
              </p:cNvPr>
              <p:cNvSpPr txBox="1"/>
              <p:nvPr/>
            </p:nvSpPr>
            <p:spPr>
              <a:xfrm>
                <a:off x="5752827" y="5450470"/>
                <a:ext cx="5442003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lattice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kumimoji="1" lang="en-US" altLang="zh-TW" b="0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1" lang="zh-TW" altLang="en-US" dirty="0">
                  <a:solidFill>
                    <a:srgbClr val="0A17FF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2F6104F-DF9E-DD4D-97CB-1BBF10F5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827" y="5450470"/>
                <a:ext cx="5442003" cy="624979"/>
              </a:xfrm>
              <a:prstGeom prst="rect">
                <a:avLst/>
              </a:prstGeom>
              <a:blipFill>
                <a:blip r:embed="rId7"/>
                <a:stretch>
                  <a:fillRect l="-233" r="-932"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左大括弧 25">
            <a:extLst>
              <a:ext uri="{FF2B5EF4-FFF2-40B4-BE49-F238E27FC236}">
                <a16:creationId xmlns:a16="http://schemas.microsoft.com/office/drawing/2014/main" id="{173765AF-7583-134E-88C3-7B5727B83B1C}"/>
              </a:ext>
            </a:extLst>
          </p:cNvPr>
          <p:cNvSpPr/>
          <p:nvPr/>
        </p:nvSpPr>
        <p:spPr>
          <a:xfrm>
            <a:off x="8556423" y="2697552"/>
            <a:ext cx="200315" cy="11327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0D252DA6-FDD4-3941-8FB6-7725EEFE79CD}"/>
                  </a:ext>
                </a:extLst>
              </p:cNvPr>
              <p:cNvSpPr txBox="1"/>
              <p:nvPr/>
            </p:nvSpPr>
            <p:spPr>
              <a:xfrm>
                <a:off x="8917308" y="2554726"/>
                <a:ext cx="1257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0D252DA6-FDD4-3941-8FB6-7725EEFE7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308" y="2554726"/>
                <a:ext cx="1257780" cy="276999"/>
              </a:xfrm>
              <a:prstGeom prst="rect">
                <a:avLst/>
              </a:prstGeom>
              <a:blipFill>
                <a:blip r:embed="rId8"/>
                <a:stretch>
                  <a:fillRect l="-1000" r="-3000" b="-13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1D6E1B8-0BD4-A547-B54B-14E52C4F00A0}"/>
                  </a:ext>
                </a:extLst>
              </p:cNvPr>
              <p:cNvSpPr txBox="1"/>
              <p:nvPr/>
            </p:nvSpPr>
            <p:spPr>
              <a:xfrm>
                <a:off x="8917308" y="3722227"/>
                <a:ext cx="1695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1D6E1B8-0BD4-A547-B54B-14E52C4F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308" y="3722227"/>
                <a:ext cx="1695336" cy="276999"/>
              </a:xfrm>
              <a:prstGeom prst="rect">
                <a:avLst/>
              </a:prstGeom>
              <a:blipFill>
                <a:blip r:embed="rId9"/>
                <a:stretch>
                  <a:fillRect l="-2222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037D15B0-2009-7748-A029-1DF5C83E6158}"/>
                  </a:ext>
                </a:extLst>
              </p:cNvPr>
              <p:cNvSpPr txBox="1"/>
              <p:nvPr/>
            </p:nvSpPr>
            <p:spPr>
              <a:xfrm>
                <a:off x="8883132" y="2975675"/>
                <a:ext cx="154215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037D15B0-2009-7748-A029-1DF5C83E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132" y="2975675"/>
                <a:ext cx="1542153" cy="555793"/>
              </a:xfrm>
              <a:prstGeom prst="rect">
                <a:avLst/>
              </a:prstGeom>
              <a:blipFill>
                <a:blip r:embed="rId10"/>
                <a:stretch>
                  <a:fillRect l="-162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弧線 40">
            <a:extLst>
              <a:ext uri="{FF2B5EF4-FFF2-40B4-BE49-F238E27FC236}">
                <a16:creationId xmlns:a16="http://schemas.microsoft.com/office/drawing/2014/main" id="{7F6089EF-4FC7-4D4A-86C6-50018D570357}"/>
              </a:ext>
            </a:extLst>
          </p:cNvPr>
          <p:cNvSpPr/>
          <p:nvPr/>
        </p:nvSpPr>
        <p:spPr>
          <a:xfrm rot="12250534">
            <a:off x="4884196" y="4747122"/>
            <a:ext cx="2254232" cy="1128137"/>
          </a:xfrm>
          <a:prstGeom prst="arc">
            <a:avLst>
              <a:gd name="adj1" fmla="val 16743087"/>
              <a:gd name="adj2" fmla="val 740541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27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973777" y="842986"/>
            <a:ext cx="10189027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Two complete sets of orthogonal functions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F0B90F-93A7-CB4D-B2CF-EF1A401FD1B7}"/>
              </a:ext>
            </a:extLst>
          </p:cNvPr>
          <p:cNvSpPr txBox="1"/>
          <p:nvPr/>
        </p:nvSpPr>
        <p:spPr>
          <a:xfrm>
            <a:off x="1896168" y="1891159"/>
            <a:ext cx="252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The Bloch function</a:t>
            </a:r>
            <a:endParaRPr kumimoji="1" lang="zh-TW" altLang="en-US" sz="2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582BEE7-6749-0E40-A92B-CA5764B5B800}"/>
              </a:ext>
            </a:extLst>
          </p:cNvPr>
          <p:cNvCxnSpPr>
            <a:cxnSpLocks/>
          </p:cNvCxnSpPr>
          <p:nvPr/>
        </p:nvCxnSpPr>
        <p:spPr>
          <a:xfrm>
            <a:off x="1781299" y="2352824"/>
            <a:ext cx="27075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FCFAF22-4177-3445-8262-EF019364CB1C}"/>
              </a:ext>
            </a:extLst>
          </p:cNvPr>
          <p:cNvCxnSpPr>
            <a:cxnSpLocks/>
          </p:cNvCxnSpPr>
          <p:nvPr/>
        </p:nvCxnSpPr>
        <p:spPr>
          <a:xfrm>
            <a:off x="6042182" y="2056964"/>
            <a:ext cx="0" cy="276115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1149A8-3837-A849-A02D-7C0436C84A3C}"/>
              </a:ext>
            </a:extLst>
          </p:cNvPr>
          <p:cNvSpPr txBox="1"/>
          <p:nvPr/>
        </p:nvSpPr>
        <p:spPr>
          <a:xfrm>
            <a:off x="7388277" y="1895686"/>
            <a:ext cx="29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The Wannier function</a:t>
            </a:r>
            <a:endParaRPr kumimoji="1" lang="zh-TW" altLang="en-US" sz="2400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846A275-F784-2342-9250-9F3E1F31EDA5}"/>
              </a:ext>
            </a:extLst>
          </p:cNvPr>
          <p:cNvCxnSpPr>
            <a:cxnSpLocks/>
          </p:cNvCxnSpPr>
          <p:nvPr/>
        </p:nvCxnSpPr>
        <p:spPr>
          <a:xfrm>
            <a:off x="7388277" y="2352824"/>
            <a:ext cx="28245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A718E8F-BD50-1946-A2AB-D9F93FA33C72}"/>
                  </a:ext>
                </a:extLst>
              </p:cNvPr>
              <p:cNvSpPr txBox="1"/>
              <p:nvPr/>
            </p:nvSpPr>
            <p:spPr>
              <a:xfrm>
                <a:off x="2245332" y="2675989"/>
                <a:ext cx="2087366" cy="287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sup>
                      </m:sSup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A718E8F-BD50-1946-A2AB-D9F93FA33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32" y="2675989"/>
                <a:ext cx="2087366" cy="287451"/>
              </a:xfrm>
              <a:prstGeom prst="rect">
                <a:avLst/>
              </a:prstGeom>
              <a:blipFill>
                <a:blip r:embed="rId2"/>
                <a:stretch>
                  <a:fillRect l="-1818" t="-4348" b="-17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66362E0-7045-B542-861A-14795778CAB5}"/>
                  </a:ext>
                </a:extLst>
              </p:cNvPr>
              <p:cNvSpPr txBox="1"/>
              <p:nvPr/>
            </p:nvSpPr>
            <p:spPr>
              <a:xfrm>
                <a:off x="1685431" y="3212148"/>
                <a:ext cx="3116301" cy="647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66362E0-7045-B542-861A-14795778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431" y="3212148"/>
                <a:ext cx="3116301" cy="647165"/>
              </a:xfrm>
              <a:prstGeom prst="rect">
                <a:avLst/>
              </a:prstGeom>
              <a:blipFill>
                <a:blip r:embed="rId3"/>
                <a:stretch>
                  <a:fillRect l="-29268" t="-169231" b="-25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7B54E84-C5C5-D443-907B-9FC2C79BECEC}"/>
                  </a:ext>
                </a:extLst>
              </p:cNvPr>
              <p:cNvSpPr txBox="1"/>
              <p:nvPr/>
            </p:nvSpPr>
            <p:spPr>
              <a:xfrm>
                <a:off x="6543526" y="2541452"/>
                <a:ext cx="461927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7B54E84-C5C5-D443-907B-9FC2C79BE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26" y="2541452"/>
                <a:ext cx="4619278" cy="670696"/>
              </a:xfrm>
              <a:prstGeom prst="rect">
                <a:avLst/>
              </a:prstGeom>
              <a:blipFill>
                <a:blip r:embed="rId4"/>
                <a:stretch>
                  <a:fillRect t="-144444" b="-198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257A1A2-746B-EE45-9F90-11D6B11404F5}"/>
                  </a:ext>
                </a:extLst>
              </p:cNvPr>
              <p:cNvSpPr txBox="1"/>
              <p:nvPr/>
            </p:nvSpPr>
            <p:spPr>
              <a:xfrm>
                <a:off x="6922449" y="3268507"/>
                <a:ext cx="3949286" cy="647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kumimoji="1" lang="en-US" altLang="zh-TW" b="0" i="0" baseline="3000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257A1A2-746B-EE45-9F90-11D6B114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449" y="3268507"/>
                <a:ext cx="3949286" cy="647165"/>
              </a:xfrm>
              <a:prstGeom prst="rect">
                <a:avLst/>
              </a:prstGeom>
              <a:blipFill>
                <a:blip r:embed="rId5"/>
                <a:stretch>
                  <a:fillRect l="-23718" t="-169231" b="-25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E9F8E94-7714-5648-BFCA-79589277D42A}"/>
                  </a:ext>
                </a:extLst>
              </p:cNvPr>
              <p:cNvSpPr txBox="1"/>
              <p:nvPr/>
            </p:nvSpPr>
            <p:spPr>
              <a:xfrm>
                <a:off x="2219157" y="4111193"/>
                <a:ext cx="248741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E9F8E94-7714-5648-BFCA-79589277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57" y="4111193"/>
                <a:ext cx="2487411" cy="672172"/>
              </a:xfrm>
              <a:prstGeom prst="rect">
                <a:avLst/>
              </a:prstGeom>
              <a:blipFill>
                <a:blip r:embed="rId6"/>
                <a:stretch>
                  <a:fillRect l="-13706" t="-149057" b="-20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F849B1E-5240-2A4B-8DBC-E37E1116FB37}"/>
                  </a:ext>
                </a:extLst>
              </p:cNvPr>
              <p:cNvSpPr txBox="1"/>
              <p:nvPr/>
            </p:nvSpPr>
            <p:spPr>
              <a:xfrm>
                <a:off x="7523256" y="4111193"/>
                <a:ext cx="3039485" cy="706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b="0" i="1" smtClean="0">
                          <a:solidFill>
                            <a:srgbClr val="0A1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1" i="0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b="0" i="0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1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1" i="0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b="0" i="0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TW" altLang="en-US" dirty="0">
                  <a:solidFill>
                    <a:srgbClr val="0A17FF"/>
                  </a:solidFill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F849B1E-5240-2A4B-8DBC-E37E1116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56" y="4111193"/>
                <a:ext cx="3039485" cy="706925"/>
              </a:xfrm>
              <a:prstGeom prst="rect">
                <a:avLst/>
              </a:prstGeom>
              <a:blipFill>
                <a:blip r:embed="rId7"/>
                <a:stretch>
                  <a:fillRect l="-11203" t="-143636" b="-18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4A62BEF-A2C4-A748-8741-051A5ED3BA0F}"/>
                  </a:ext>
                </a:extLst>
              </p:cNvPr>
              <p:cNvSpPr txBox="1"/>
              <p:nvPr/>
            </p:nvSpPr>
            <p:spPr>
              <a:xfrm>
                <a:off x="7136033" y="5342093"/>
                <a:ext cx="3829766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4A62BEF-A2C4-A748-8741-051A5ED3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033" y="5342093"/>
                <a:ext cx="3829766" cy="670696"/>
              </a:xfrm>
              <a:prstGeom prst="rect">
                <a:avLst/>
              </a:prstGeom>
              <a:blipFill>
                <a:blip r:embed="rId8"/>
                <a:stretch>
                  <a:fillRect t="-147170" b="-20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287447F-73C7-3443-BC25-7938F996CEA1}"/>
                  </a:ext>
                </a:extLst>
              </p:cNvPr>
              <p:cNvSpPr txBox="1"/>
              <p:nvPr/>
            </p:nvSpPr>
            <p:spPr>
              <a:xfrm>
                <a:off x="1571730" y="5226864"/>
                <a:ext cx="3606949" cy="813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brk m:alnAt="23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287447F-73C7-3443-BC25-7938F996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30" y="5226864"/>
                <a:ext cx="3606949" cy="813621"/>
              </a:xfrm>
              <a:prstGeom prst="rect">
                <a:avLst/>
              </a:prstGeom>
              <a:blipFill>
                <a:blip r:embed="rId9"/>
                <a:stretch>
                  <a:fillRect l="-1053" t="-106154" b="-16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3F5835FC-664E-BD44-ACD6-8AD23EF0DF98}"/>
              </a:ext>
            </a:extLst>
          </p:cNvPr>
          <p:cNvCxnSpPr>
            <a:cxnSpLocks/>
          </p:cNvCxnSpPr>
          <p:nvPr/>
        </p:nvCxnSpPr>
        <p:spPr>
          <a:xfrm>
            <a:off x="5403273" y="5677441"/>
            <a:ext cx="13656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556EC3A-84B2-8145-AAAF-1D9C439AF2A7}"/>
              </a:ext>
            </a:extLst>
          </p:cNvPr>
          <p:cNvCxnSpPr>
            <a:cxnSpLocks/>
          </p:cNvCxnSpPr>
          <p:nvPr/>
        </p:nvCxnSpPr>
        <p:spPr>
          <a:xfrm>
            <a:off x="1371600" y="516384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3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D16D2E2-B7B5-484D-80A8-B8BFFF96F275}"/>
              </a:ext>
            </a:extLst>
          </p:cNvPr>
          <p:cNvCxnSpPr>
            <a:cxnSpLocks/>
          </p:cNvCxnSpPr>
          <p:nvPr/>
        </p:nvCxnSpPr>
        <p:spPr>
          <a:xfrm>
            <a:off x="785611" y="1493116"/>
            <a:ext cx="10573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76C0C43F-F614-094F-9B24-13CE26B58929}"/>
              </a:ext>
            </a:extLst>
          </p:cNvPr>
          <p:cNvSpPr txBox="1">
            <a:spLocks/>
          </p:cNvSpPr>
          <p:nvPr/>
        </p:nvSpPr>
        <p:spPr>
          <a:xfrm>
            <a:off x="600308" y="659731"/>
            <a:ext cx="10962042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Expansion in Wannier functions</a:t>
            </a:r>
            <a:endParaRPr kumimoji="1"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765EFBB-C40E-6946-BEF3-BE33AEB81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84" r="3509"/>
          <a:stretch/>
        </p:blipFill>
        <p:spPr>
          <a:xfrm>
            <a:off x="637521" y="1835396"/>
            <a:ext cx="1739919" cy="407917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375A182-2F0C-6B43-B667-46051B61F2FD}"/>
                  </a:ext>
                </a:extLst>
              </p:cNvPr>
              <p:cNvSpPr txBox="1"/>
              <p:nvPr/>
            </p:nvSpPr>
            <p:spPr>
              <a:xfrm>
                <a:off x="2377440" y="1565009"/>
                <a:ext cx="9208546" cy="66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dirty="0"/>
                  <a:t>Assuming using only wave functions from </a:t>
                </a:r>
                <a:r>
                  <a:rPr kumimoji="1" lang="en-US" altLang="zh-TW" u="sng" dirty="0">
                    <a:solidFill>
                      <a:srgbClr val="FF0000"/>
                    </a:solidFill>
                  </a:rPr>
                  <a:t>single band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/>
                  <a:t>is justifiable,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kumimoji="1" lang="en-US" altLang="zh-TW" dirty="0"/>
                  <a:t>, we drop the index </a:t>
                </a:r>
                <a:r>
                  <a:rPr kumimoji="1" lang="en-US" altLang="zh-TW" i="1" dirty="0"/>
                  <a:t>n</a:t>
                </a:r>
                <a:r>
                  <a:rPr kumimoji="1" lang="en-US" altLang="zh-TW" dirty="0"/>
                  <a:t> and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zh-TW" dirty="0"/>
                  <a:t> is introduced for normalization.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375A182-2F0C-6B43-B667-46051B6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1565009"/>
                <a:ext cx="9208546" cy="663323"/>
              </a:xfrm>
              <a:prstGeom prst="rect">
                <a:avLst/>
              </a:prstGeom>
              <a:blipFill>
                <a:blip r:embed="rId3"/>
                <a:stretch>
                  <a:fillRect l="-413" t="-3774" b="-13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A1C3875-73ED-B346-B994-5C14916A0B98}"/>
                  </a:ext>
                </a:extLst>
              </p:cNvPr>
              <p:cNvSpPr txBox="1"/>
              <p:nvPr/>
            </p:nvSpPr>
            <p:spPr>
              <a:xfrm>
                <a:off x="2648214" y="2321193"/>
                <a:ext cx="5656356" cy="628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6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TW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/>
                        <m:e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A1C3875-73ED-B346-B994-5C14916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14" y="2321193"/>
                <a:ext cx="5656356" cy="628377"/>
              </a:xfrm>
              <a:prstGeom prst="rect">
                <a:avLst/>
              </a:prstGeom>
              <a:blipFill>
                <a:blip r:embed="rId4"/>
                <a:stretch>
                  <a:fillRect l="-5830" t="-142000" b="-19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A7B57F9-CE8C-6C4B-9A8C-C30F00C03D8A}"/>
                  </a:ext>
                </a:extLst>
              </p:cNvPr>
              <p:cNvSpPr txBox="1"/>
              <p:nvPr/>
            </p:nvSpPr>
            <p:spPr>
              <a:xfrm>
                <a:off x="8498697" y="2276116"/>
                <a:ext cx="2799741" cy="673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𝐑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TW" sz="16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A7B57F9-CE8C-6C4B-9A8C-C30F00C0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97" y="2276116"/>
                <a:ext cx="2799741" cy="673454"/>
              </a:xfrm>
              <a:prstGeom prst="rect">
                <a:avLst/>
              </a:prstGeom>
              <a:blipFill>
                <a:blip r:embed="rId5"/>
                <a:stretch>
                  <a:fillRect l="-29279" t="-142593" r="-901" b="-20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020F3B-147A-4A4F-A8E7-5E88D2AE235F}"/>
                  </a:ext>
                </a:extLst>
              </p:cNvPr>
              <p:cNvSpPr txBox="1"/>
              <p:nvPr/>
            </p:nvSpPr>
            <p:spPr>
              <a:xfrm>
                <a:off x="2377440" y="2984829"/>
                <a:ext cx="9337638" cy="65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sz="1600" i="1" smtClean="0">
                            <a:solidFill>
                              <a:srgbClr val="0A1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0" i="1" smtClean="0">
                            <a:solidFill>
                              <a:srgbClr val="0A1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kumimoji="1" lang="en-US" altLang="zh-TW" sz="1600" b="0" i="1" smtClean="0">
                                <a:solidFill>
                                  <a:srgbClr val="0A1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1600" b="0" i="1" smtClean="0">
                                    <a:solidFill>
                                      <a:srgbClr val="0A1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1600" b="1" i="0" smtClean="0">
                                    <a:solidFill>
                                      <a:srgbClr val="0A17FF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kumimoji="1" lang="en-US" altLang="zh-TW" sz="1600" b="0" i="1" smtClean="0">
                                    <a:solidFill>
                                      <a:srgbClr val="0A17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zh-TW" dirty="0"/>
                  <a:t> is a slowly varying function of</a:t>
                </a:r>
                <a:r>
                  <a:rPr kumimoji="1" lang="en-US" altLang="zh-TW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TW" dirty="0"/>
                  <a:t>, it may be regarded as </a:t>
                </a:r>
                <a:r>
                  <a:rPr kumimoji="1" lang="en-US" altLang="zh-TW" dirty="0">
                    <a:solidFill>
                      <a:srgbClr val="0A17FF"/>
                    </a:solidFill>
                  </a:rPr>
                  <a:t>an amplitude </a:t>
                </a:r>
                <a:r>
                  <a:rPr kumimoji="1" lang="en-US" altLang="zh-TW" dirty="0"/>
                  <a:t>determining the magnitude of the wave function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dirty="0"/>
                  <a:t> in the </a:t>
                </a:r>
                <a:r>
                  <a:rPr kumimoji="1" lang="en-US" altLang="zh-TW" i="1" dirty="0" err="1"/>
                  <a:t>j</a:t>
                </a:r>
                <a:r>
                  <a:rPr kumimoji="1" lang="en-US" altLang="zh-TW" dirty="0" err="1"/>
                  <a:t>th</a:t>
                </a:r>
                <a:r>
                  <a:rPr kumimoji="1" lang="en-US" altLang="zh-TW" dirty="0"/>
                  <a:t> unit cell, since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kumimoji="1" lang="en-US" altLang="zh-TW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falls off rapidly outside this cell. 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020F3B-147A-4A4F-A8E7-5E88D2AE2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984829"/>
                <a:ext cx="9337638" cy="659668"/>
              </a:xfrm>
              <a:prstGeom prst="rect">
                <a:avLst/>
              </a:prstGeom>
              <a:blipFill>
                <a:blip r:embed="rId6"/>
                <a:stretch>
                  <a:fillRect l="-408" t="-3774" r="-136" b="-113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950969F-530A-354E-A816-EA0DE932CC23}"/>
                  </a:ext>
                </a:extLst>
              </p:cNvPr>
              <p:cNvSpPr txBox="1"/>
              <p:nvPr/>
            </p:nvSpPr>
            <p:spPr>
              <a:xfrm>
                <a:off x="2463500" y="3739540"/>
                <a:ext cx="5929059" cy="678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6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950969F-530A-354E-A816-EA0DE932C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500" y="3739540"/>
                <a:ext cx="5929059" cy="678647"/>
              </a:xfrm>
              <a:prstGeom prst="rect">
                <a:avLst/>
              </a:prstGeom>
              <a:blipFill>
                <a:blip r:embed="rId7"/>
                <a:stretch>
                  <a:fillRect l="-5128" t="-140000" b="-19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73EB1B-AD49-914C-920F-560A424E9938}"/>
                  </a:ext>
                </a:extLst>
              </p:cNvPr>
              <p:cNvSpPr/>
              <p:nvPr/>
            </p:nvSpPr>
            <p:spPr>
              <a:xfrm>
                <a:off x="2671341" y="4511048"/>
                <a:ext cx="8452890" cy="770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zh-TW" altLang="en-US" sz="160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nary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zh-TW" altLang="en-US" sz="1600" i="1" smtClean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zh-TW" altLang="en-US" sz="160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73EB1B-AD49-914C-920F-560A424E9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341" y="4511048"/>
                <a:ext cx="8452890" cy="770980"/>
              </a:xfrm>
              <a:prstGeom prst="rect">
                <a:avLst/>
              </a:prstGeom>
              <a:blipFill>
                <a:blip r:embed="rId8"/>
                <a:stretch>
                  <a:fillRect t="-117742" b="-16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D0C8F8F-92AC-EF43-B1FB-D6C779CF7814}"/>
                  </a:ext>
                </a:extLst>
              </p:cNvPr>
              <p:cNvSpPr/>
              <p:nvPr/>
            </p:nvSpPr>
            <p:spPr>
              <a:xfrm>
                <a:off x="2709913" y="5488856"/>
                <a:ext cx="1608517" cy="469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zh-TW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D0C8F8F-92AC-EF43-B1FB-D6C779CF7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13" y="5488856"/>
                <a:ext cx="1608517" cy="469487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B19A5AA9-606D-6242-BC20-545B2E2D150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318430" y="5723600"/>
            <a:ext cx="2798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61590C2-762D-E043-B1C5-4186FB347B21}"/>
                  </a:ext>
                </a:extLst>
              </p:cNvPr>
              <p:cNvSpPr txBox="1"/>
              <p:nvPr/>
            </p:nvSpPr>
            <p:spPr>
              <a:xfrm>
                <a:off x="4871335" y="5385572"/>
                <a:ext cx="17704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1600" dirty="0"/>
                  <a:t> behaves like a</a:t>
                </a:r>
                <a:endParaRPr kumimoji="1" lang="zh-TW" altLang="en-US" sz="16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61590C2-762D-E043-B1C5-4186FB347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35" y="5385572"/>
                <a:ext cx="1770421" cy="338554"/>
              </a:xfrm>
              <a:prstGeom prst="rect">
                <a:avLst/>
              </a:prstGeom>
              <a:blipFill>
                <a:blip r:embed="rId10"/>
                <a:stretch>
                  <a:fillRect l="-719" t="-3571" r="-719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9921164D-715D-B645-AEF5-8FE80D4336D7}"/>
              </a:ext>
            </a:extLst>
          </p:cNvPr>
          <p:cNvSpPr txBox="1"/>
          <p:nvPr/>
        </p:nvSpPr>
        <p:spPr>
          <a:xfrm>
            <a:off x="4595450" y="5723075"/>
            <a:ext cx="2244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/>
              <a:t>normalized wave function</a:t>
            </a:r>
            <a:endParaRPr kumimoji="1"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7AF4FC0-66F7-3B49-96B3-80A761B478A8}"/>
                  </a:ext>
                </a:extLst>
              </p:cNvPr>
              <p:cNvSpPr/>
              <p:nvPr/>
            </p:nvSpPr>
            <p:spPr>
              <a:xfrm>
                <a:off x="7287555" y="5398510"/>
                <a:ext cx="143789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7AF4FC0-66F7-3B49-96B3-80A761B47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555" y="5398510"/>
                <a:ext cx="1437893" cy="559833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5791DB1-10CA-B748-BAFA-25BA190D346F}"/>
                  </a:ext>
                </a:extLst>
              </p:cNvPr>
              <p:cNvSpPr/>
              <p:nvPr/>
            </p:nvSpPr>
            <p:spPr>
              <a:xfrm>
                <a:off x="9016788" y="5290724"/>
                <a:ext cx="1763560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5791DB1-10CA-B748-BAFA-25BA190D3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788" y="5290724"/>
                <a:ext cx="1763560" cy="667619"/>
              </a:xfrm>
              <a:prstGeom prst="rect">
                <a:avLst/>
              </a:prstGeom>
              <a:blipFill>
                <a:blip r:embed="rId12"/>
                <a:stretch>
                  <a:fillRect l="-41429" t="-139623" b="-2113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D16D2E2-B7B5-484D-80A8-B8BFFF96F275}"/>
              </a:ext>
            </a:extLst>
          </p:cNvPr>
          <p:cNvCxnSpPr>
            <a:cxnSpLocks/>
          </p:cNvCxnSpPr>
          <p:nvPr/>
        </p:nvCxnSpPr>
        <p:spPr>
          <a:xfrm>
            <a:off x="785611" y="1493116"/>
            <a:ext cx="10573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76C0C43F-F614-094F-9B24-13CE26B58929}"/>
              </a:ext>
            </a:extLst>
          </p:cNvPr>
          <p:cNvSpPr txBox="1">
            <a:spLocks/>
          </p:cNvSpPr>
          <p:nvPr/>
        </p:nvSpPr>
        <p:spPr>
          <a:xfrm>
            <a:off x="600308" y="659731"/>
            <a:ext cx="10962042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Differential equation for the amplitude function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6EEA6A-A773-0B4E-AC00-62FE74162A57}"/>
                  </a:ext>
                </a:extLst>
              </p:cNvPr>
              <p:cNvSpPr txBox="1"/>
              <p:nvPr/>
            </p:nvSpPr>
            <p:spPr>
              <a:xfrm>
                <a:off x="785611" y="1578557"/>
                <a:ext cx="10573555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dirty="0"/>
                  <a:t>We now seek to solve the wave equation,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the Hamiltonian for the perfect crystal and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1" i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kumimoji="1" lang="en-US" altLang="zh-TW" dirty="0"/>
                  <a:t> is a slowly varying perturbing potential. After plugging </a:t>
                </a:r>
                <a14:m>
                  <m:oMath xmlns:m="http://schemas.openxmlformats.org/officeDocument/2006/math">
                    <m:r>
                      <a:rPr kumimoji="1" lang="zh-TW" altLang="en-US" sz="1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1"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1600" b="1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sz="1600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e>
                                  <m:sup>
                                    <m:r>
                                      <a:rPr kumimoji="1"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1600" b="1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zh-TW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sz="1600" b="1" i="0" smtClean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e>
                                  <m:sup>
                                    <m:r>
                                      <a:rPr kumimoji="1" lang="en-US" altLang="zh-TW" sz="1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en-US" altLang="zh-TW" dirty="0"/>
                  <a:t>, we then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kumimoji="1" lang="en-US" altLang="zh-TW" sz="16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1600" i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and integrate over the volume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TW" dirty="0"/>
                  <a:t>. Then we obtain the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zh-TW" dirty="0"/>
                  <a:t> equations: </a:t>
                </a:r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6EEA6A-A773-0B4E-AC00-62FE7416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1" y="1578557"/>
                <a:ext cx="10573555" cy="1265731"/>
              </a:xfrm>
              <a:prstGeom prst="rect">
                <a:avLst/>
              </a:prstGeom>
              <a:blipFill>
                <a:blip r:embed="rId2"/>
                <a:stretch>
                  <a:fillRect l="-480" t="-5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34F9551-BF47-5C49-8194-04317AEB4E3E}"/>
                  </a:ext>
                </a:extLst>
              </p:cNvPr>
              <p:cNvSpPr txBox="1"/>
              <p:nvPr/>
            </p:nvSpPr>
            <p:spPr>
              <a:xfrm>
                <a:off x="2125357" y="2657734"/>
                <a:ext cx="3773469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34F9551-BF47-5C49-8194-04317AEB4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57" y="2657734"/>
                <a:ext cx="3773469" cy="636585"/>
              </a:xfrm>
              <a:prstGeom prst="rect">
                <a:avLst/>
              </a:prstGeom>
              <a:blipFill>
                <a:blip r:embed="rId3"/>
                <a:stretch>
                  <a:fillRect l="-19799" t="-137255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7021FF3-63DA-2242-8422-C8B713B3027D}"/>
                  </a:ext>
                </a:extLst>
              </p:cNvPr>
              <p:cNvSpPr txBox="1"/>
              <p:nvPr/>
            </p:nvSpPr>
            <p:spPr>
              <a:xfrm>
                <a:off x="2125357" y="3394658"/>
                <a:ext cx="3578544" cy="645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𝐣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7021FF3-63DA-2242-8422-C8B713B3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57" y="3394658"/>
                <a:ext cx="3578544" cy="645818"/>
              </a:xfrm>
              <a:prstGeom prst="rect">
                <a:avLst/>
              </a:prstGeom>
              <a:blipFill>
                <a:blip r:embed="rId4"/>
                <a:stretch>
                  <a:fillRect t="-150000" b="-20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EA5C991-D341-4C40-AB47-3A41772809E4}"/>
                  </a:ext>
                </a:extLst>
              </p:cNvPr>
              <p:cNvSpPr txBox="1"/>
              <p:nvPr/>
            </p:nvSpPr>
            <p:spPr>
              <a:xfrm>
                <a:off x="2241931" y="4207595"/>
                <a:ext cx="3344377" cy="645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b="1" i="0" smtClean="0">
                                          <a:latin typeface="Cambria Math" panose="02040503050406030204" pitchFamily="18" charset="0"/>
                                        </a:rPr>
                                        <m:t>𝐣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EA5C991-D341-4C40-AB47-3A4177280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31" y="4207595"/>
                <a:ext cx="3344377" cy="645818"/>
              </a:xfrm>
              <a:prstGeom prst="rect">
                <a:avLst/>
              </a:prstGeom>
              <a:blipFill>
                <a:blip r:embed="rId5"/>
                <a:stretch>
                  <a:fillRect l="-8712" t="-150000" b="-20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048FFAB-CBCB-4549-B138-D4F2F493C8E8}"/>
                  </a:ext>
                </a:extLst>
              </p:cNvPr>
              <p:cNvSpPr/>
              <p:nvPr/>
            </p:nvSpPr>
            <p:spPr>
              <a:xfrm>
                <a:off x="5540008" y="3347740"/>
                <a:ext cx="4420889" cy="738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b="1" i="0">
                                          <a:latin typeface="Cambria Math" panose="02040503050406030204" pitchFamily="18" charset="0"/>
                                        </a:rPr>
                                        <m:t>𝐣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i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TW" sz="160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048FFAB-CBCB-4549-B138-D4F2F493C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008" y="3347740"/>
                <a:ext cx="4420889" cy="738151"/>
              </a:xfrm>
              <a:prstGeom prst="rect">
                <a:avLst/>
              </a:prstGeom>
              <a:blipFill>
                <a:blip r:embed="rId6"/>
                <a:stretch>
                  <a:fillRect l="-11175" t="-131034" b="-179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6EF83459-034D-E24B-BF91-5A9AD062CE20}"/>
              </a:ext>
            </a:extLst>
          </p:cNvPr>
          <p:cNvCxnSpPr/>
          <p:nvPr/>
        </p:nvCxnSpPr>
        <p:spPr>
          <a:xfrm>
            <a:off x="6016419" y="2925310"/>
            <a:ext cx="5695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F40FBFD-F3E9-8444-AB1D-72C4BFA9092D}"/>
                  </a:ext>
                </a:extLst>
              </p:cNvPr>
              <p:cNvSpPr txBox="1"/>
              <p:nvPr/>
            </p:nvSpPr>
            <p:spPr>
              <a:xfrm>
                <a:off x="6699324" y="2633147"/>
                <a:ext cx="3573671" cy="63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i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 b="0" i="0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F40FBFD-F3E9-8444-AB1D-72C4BFA9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324" y="2633147"/>
                <a:ext cx="3573671" cy="633571"/>
              </a:xfrm>
              <a:prstGeom prst="rect">
                <a:avLst/>
              </a:prstGeom>
              <a:blipFill>
                <a:blip r:embed="rId7"/>
                <a:stretch>
                  <a:fillRect l="-21352" t="-137255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535E29D6-87A6-554E-B0F4-8FA4BD4D819E}"/>
              </a:ext>
            </a:extLst>
          </p:cNvPr>
          <p:cNvCxnSpPr>
            <a:cxnSpLocks/>
          </p:cNvCxnSpPr>
          <p:nvPr/>
        </p:nvCxnSpPr>
        <p:spPr>
          <a:xfrm>
            <a:off x="5733123" y="4494902"/>
            <a:ext cx="31099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2539618-23B8-9B4B-ADD3-A9651AB2B69E}"/>
                  </a:ext>
                </a:extLst>
              </p:cNvPr>
              <p:cNvSpPr/>
              <p:nvPr/>
            </p:nvSpPr>
            <p:spPr>
              <a:xfrm>
                <a:off x="8883709" y="4289776"/>
                <a:ext cx="1540935" cy="389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TW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2539618-23B8-9B4B-ADD3-A9651AB2B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709" y="4289776"/>
                <a:ext cx="1540935" cy="389915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0F83FC1-A1D2-E347-B911-7E4445767987}"/>
                  </a:ext>
                </a:extLst>
              </p:cNvPr>
              <p:cNvSpPr txBox="1"/>
              <p:nvPr/>
            </p:nvSpPr>
            <p:spPr>
              <a:xfrm>
                <a:off x="1179530" y="5123273"/>
                <a:ext cx="4370042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0F83FC1-A1D2-E347-B911-7E444576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30" y="5123273"/>
                <a:ext cx="4370042" cy="636585"/>
              </a:xfrm>
              <a:prstGeom prst="rect">
                <a:avLst/>
              </a:prstGeom>
              <a:blipFill>
                <a:blip r:embed="rId9"/>
                <a:stretch>
                  <a:fillRect l="-15942" t="-134615" b="-182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8748DC0-5E78-094C-9BF7-87A8505248DB}"/>
                  </a:ext>
                </a:extLst>
              </p:cNvPr>
              <p:cNvSpPr txBox="1"/>
              <p:nvPr/>
            </p:nvSpPr>
            <p:spPr>
              <a:xfrm>
                <a:off x="5670596" y="4171332"/>
                <a:ext cx="32349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1600" dirty="0"/>
                  <a:t>since </a:t>
                </a:r>
                <a14:m>
                  <m:oMath xmlns:m="http://schemas.openxmlformats.org/officeDocument/2006/math"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kumimoji="1" lang="en-US" altLang="zh-TW" sz="1600" dirty="0"/>
                  <a:t> is a slowly varying function</a:t>
                </a:r>
                <a:endParaRPr kumimoji="1" lang="zh-TW" altLang="en-US" sz="16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8748DC0-5E78-094C-9BF7-87A85052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96" y="4171332"/>
                <a:ext cx="3234988" cy="338554"/>
              </a:xfrm>
              <a:prstGeom prst="rect">
                <a:avLst/>
              </a:prstGeom>
              <a:blipFill>
                <a:blip r:embed="rId10"/>
                <a:stretch>
                  <a:fillRect l="-784" t="-3571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6E9194A2-91DE-3F46-B085-7925D93B7542}"/>
              </a:ext>
            </a:extLst>
          </p:cNvPr>
          <p:cNvCxnSpPr>
            <a:cxnSpLocks/>
          </p:cNvCxnSpPr>
          <p:nvPr/>
        </p:nvCxnSpPr>
        <p:spPr>
          <a:xfrm>
            <a:off x="5711884" y="5409048"/>
            <a:ext cx="9662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CFAE8BD-0A75-114A-BFFA-668532691F7F}"/>
                  </a:ext>
                </a:extLst>
              </p:cNvPr>
              <p:cNvSpPr txBox="1"/>
              <p:nvPr/>
            </p:nvSpPr>
            <p:spPr>
              <a:xfrm>
                <a:off x="6921553" y="5097138"/>
                <a:ext cx="4241802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CFAE8BD-0A75-114A-BFFA-66853269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53" y="5097138"/>
                <a:ext cx="4241802" cy="636585"/>
              </a:xfrm>
              <a:prstGeom prst="rect">
                <a:avLst/>
              </a:prstGeom>
              <a:blipFill>
                <a:blip r:embed="rId11"/>
                <a:stretch>
                  <a:fillRect l="-17612" t="-137255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5FA06EC7-152C-774C-9B0B-A53E9C31F61D}"/>
              </a:ext>
            </a:extLst>
          </p:cNvPr>
          <p:cNvSpPr txBox="1"/>
          <p:nvPr/>
        </p:nvSpPr>
        <p:spPr>
          <a:xfrm>
            <a:off x="5630728" y="5076877"/>
            <a:ext cx="1128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/>
              <a:t>Re-ordering</a:t>
            </a:r>
            <a:endParaRPr kumimoji="1" lang="zh-TW" altLang="en-US" sz="16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4F3E56B-8B19-AB47-A2C8-DE35209D11C0}"/>
              </a:ext>
            </a:extLst>
          </p:cNvPr>
          <p:cNvSpPr/>
          <p:nvPr/>
        </p:nvSpPr>
        <p:spPr>
          <a:xfrm>
            <a:off x="5793040" y="539052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index j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D16D2E2-B7B5-484D-80A8-B8BFFF96F275}"/>
              </a:ext>
            </a:extLst>
          </p:cNvPr>
          <p:cNvCxnSpPr>
            <a:cxnSpLocks/>
          </p:cNvCxnSpPr>
          <p:nvPr/>
        </p:nvCxnSpPr>
        <p:spPr>
          <a:xfrm>
            <a:off x="785611" y="1493116"/>
            <a:ext cx="10573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76C0C43F-F614-094F-9B24-13CE26B58929}"/>
              </a:ext>
            </a:extLst>
          </p:cNvPr>
          <p:cNvSpPr txBox="1">
            <a:spLocks/>
          </p:cNvSpPr>
          <p:nvPr/>
        </p:nvSpPr>
        <p:spPr>
          <a:xfrm>
            <a:off x="600308" y="659731"/>
            <a:ext cx="10962042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Differential equation for the amplitude function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CFAE8BD-0A75-114A-BFFA-668532691F7F}"/>
                  </a:ext>
                </a:extLst>
              </p:cNvPr>
              <p:cNvSpPr txBox="1"/>
              <p:nvPr/>
            </p:nvSpPr>
            <p:spPr>
              <a:xfrm>
                <a:off x="6909020" y="1640702"/>
                <a:ext cx="4241802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CFAE8BD-0A75-114A-BFFA-66853269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1640702"/>
                <a:ext cx="4241802" cy="636585"/>
              </a:xfrm>
              <a:prstGeom prst="rect">
                <a:avLst/>
              </a:prstGeom>
              <a:blipFill>
                <a:blip r:embed="rId2"/>
                <a:stretch>
                  <a:fillRect l="-17612" t="-137255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E5549DF-E516-0346-85F2-E4C364734256}"/>
                  </a:ext>
                </a:extLst>
              </p:cNvPr>
              <p:cNvSpPr/>
              <p:nvPr/>
            </p:nvSpPr>
            <p:spPr>
              <a:xfrm>
                <a:off x="1080117" y="2046720"/>
                <a:ext cx="2171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E5549DF-E516-0346-85F2-E4C36473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17" y="2046720"/>
                <a:ext cx="2171813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159F5DEA-9A3F-8C42-B398-21606147700A}"/>
              </a:ext>
            </a:extLst>
          </p:cNvPr>
          <p:cNvCxnSpPr/>
          <p:nvPr/>
        </p:nvCxnSpPr>
        <p:spPr>
          <a:xfrm>
            <a:off x="3437681" y="2349614"/>
            <a:ext cx="327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28825B8-C686-5448-A8C9-5305AD7CCFD1}"/>
                  </a:ext>
                </a:extLst>
              </p:cNvPr>
              <p:cNvSpPr txBox="1"/>
              <p:nvPr/>
            </p:nvSpPr>
            <p:spPr>
              <a:xfrm>
                <a:off x="3667844" y="1650430"/>
                <a:ext cx="2736839" cy="6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16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 </m:t>
                    </m:r>
                  </m:oMath>
                </a14:m>
                <a:endParaRPr kumimoji="1" lang="en-US" altLang="zh-TW" sz="1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 smtClean="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TW" sz="16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28825B8-C686-5448-A8C9-5305AD7C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44" y="1650430"/>
                <a:ext cx="2736839" cy="673582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CCD634D-5270-8843-AAFE-B35022E5FBC2}"/>
                  </a:ext>
                </a:extLst>
              </p:cNvPr>
              <p:cNvSpPr/>
              <p:nvPr/>
            </p:nvSpPr>
            <p:spPr>
              <a:xfrm>
                <a:off x="443929" y="4018696"/>
                <a:ext cx="5656228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CCD634D-5270-8843-AAFE-B35022E5F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9" y="4018696"/>
                <a:ext cx="5656228" cy="618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7C72F0-5ECF-1749-A280-377A0C6845FA}"/>
                  </a:ext>
                </a:extLst>
              </p:cNvPr>
              <p:cNvSpPr txBox="1"/>
              <p:nvPr/>
            </p:nvSpPr>
            <p:spPr>
              <a:xfrm>
                <a:off x="7496712" y="2159600"/>
                <a:ext cx="3066417" cy="414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Question : How to find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?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7C72F0-5ECF-1749-A280-377A0C684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712" y="2159600"/>
                <a:ext cx="3066417" cy="414794"/>
              </a:xfrm>
              <a:prstGeom prst="rect">
                <a:avLst/>
              </a:prstGeom>
              <a:blipFill>
                <a:blip r:embed="rId6"/>
                <a:stretch>
                  <a:fillRect l="-1235" r="-823" b="-14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BA6125-8C0C-2C47-B5DB-C1BB11FC4D72}"/>
                  </a:ext>
                </a:extLst>
              </p:cNvPr>
              <p:cNvSpPr txBox="1"/>
              <p:nvPr/>
            </p:nvSpPr>
            <p:spPr>
              <a:xfrm>
                <a:off x="785611" y="2593193"/>
                <a:ext cx="9916689" cy="395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Answer : Solve the following “new” equation and set successively </a:t>
                </a:r>
                <a14:m>
                  <m:oMath xmlns:m="http://schemas.openxmlformats.org/officeDocument/2006/math">
                    <m:r>
                      <a:rPr kumimoji="1" lang="en-US" altLang="zh-TW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kumimoji="1" lang="en-US" altLang="zh-TW" dirty="0"/>
                  <a:t> in the slowly varying function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kumimoji="1" lang="en-US" altLang="zh-TW" dirty="0"/>
                  <a:t>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BA6125-8C0C-2C47-B5DB-C1BB11FC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1" y="2593193"/>
                <a:ext cx="9916689" cy="395045"/>
              </a:xfrm>
              <a:prstGeom prst="rect">
                <a:avLst/>
              </a:prstGeom>
              <a:blipFill>
                <a:blip r:embed="rId7"/>
                <a:stretch>
                  <a:fillRect l="-512" t="-6452" r="-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FDFB139-A1DF-274C-BF84-8CD2B3390DC9}"/>
                  </a:ext>
                </a:extLst>
              </p:cNvPr>
              <p:cNvSpPr txBox="1"/>
              <p:nvPr/>
            </p:nvSpPr>
            <p:spPr>
              <a:xfrm>
                <a:off x="1176034" y="3096625"/>
                <a:ext cx="3899465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FDFB139-A1DF-274C-BF84-8CD2B339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34" y="3096625"/>
                <a:ext cx="3899465" cy="636585"/>
              </a:xfrm>
              <a:prstGeom prst="rect">
                <a:avLst/>
              </a:prstGeom>
              <a:blipFill>
                <a:blip r:embed="rId8"/>
                <a:stretch>
                  <a:fillRect l="-18182" t="-139216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2F001F9F-DF2A-2F47-9DD9-071DDBBE8DD4}"/>
              </a:ext>
            </a:extLst>
          </p:cNvPr>
          <p:cNvSpPr txBox="1"/>
          <p:nvPr/>
        </p:nvSpPr>
        <p:spPr>
          <a:xfrm>
            <a:off x="5437046" y="3023633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But how?</a:t>
            </a:r>
            <a:endParaRPr kumimoji="1" lang="zh-TW" altLang="en-US" dirty="0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60C0264-BB02-7548-9065-C80B6B3FC17C}"/>
              </a:ext>
            </a:extLst>
          </p:cNvPr>
          <p:cNvCxnSpPr/>
          <p:nvPr/>
        </p:nvCxnSpPr>
        <p:spPr>
          <a:xfrm>
            <a:off x="785610" y="3900671"/>
            <a:ext cx="1057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7A75EFE-8190-4647-A8D1-19A03F5827AF}"/>
                  </a:ext>
                </a:extLst>
              </p:cNvPr>
              <p:cNvSpPr/>
              <p:nvPr/>
            </p:nvSpPr>
            <p:spPr>
              <a:xfrm>
                <a:off x="716872" y="4701112"/>
                <a:ext cx="5217647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1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sup>
                      </m:sSup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7A75EFE-8190-4647-A8D1-19A03F58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72" y="4701112"/>
                <a:ext cx="5217647" cy="5615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0C83E3C-78D6-8943-A33B-8FBD281AAFB6}"/>
                  </a:ext>
                </a:extLst>
              </p:cNvPr>
              <p:cNvSpPr txBox="1"/>
              <p:nvPr/>
            </p:nvSpPr>
            <p:spPr>
              <a:xfrm>
                <a:off x="1114240" y="5441142"/>
                <a:ext cx="4513543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60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zh-TW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kumimoji="1"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p>
                                  <m:r>
                                    <a:rPr kumimoji="1" lang="en-US" altLang="zh-TW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1"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kumimoji="1"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0C83E3C-78D6-8943-A33B-8FBD281AA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40" y="5441142"/>
                <a:ext cx="4513543" cy="638636"/>
              </a:xfrm>
              <a:prstGeom prst="rect">
                <a:avLst/>
              </a:prstGeom>
              <a:blipFill>
                <a:blip r:embed="rId10"/>
                <a:stretch>
                  <a:fillRect l="-12921" t="-134615" b="-182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80FA74F-19F6-1F4C-978C-B14D5248C5FC}"/>
              </a:ext>
            </a:extLst>
          </p:cNvPr>
          <p:cNvCxnSpPr>
            <a:cxnSpLocks/>
          </p:cNvCxnSpPr>
          <p:nvPr/>
        </p:nvCxnSpPr>
        <p:spPr>
          <a:xfrm flipV="1">
            <a:off x="6077007" y="3969623"/>
            <a:ext cx="0" cy="2015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128A7FD-403E-AC40-A79C-D8BFAAEA380D}"/>
                  </a:ext>
                </a:extLst>
              </p:cNvPr>
              <p:cNvSpPr txBox="1"/>
              <p:nvPr/>
            </p:nvSpPr>
            <p:spPr>
              <a:xfrm>
                <a:off x="6190353" y="4946299"/>
                <a:ext cx="2343141" cy="645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128A7FD-403E-AC40-A79C-D8BFAAEA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53" y="4946299"/>
                <a:ext cx="2343141" cy="645818"/>
              </a:xfrm>
              <a:prstGeom prst="rect">
                <a:avLst/>
              </a:prstGeom>
              <a:blipFill>
                <a:blip r:embed="rId11"/>
                <a:stretch>
                  <a:fillRect l="-5376" t="-150000" r="-538" b="-20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D1C2AAE5-B3B9-7347-924E-CE1F5E2C7D1B}"/>
              </a:ext>
            </a:extLst>
          </p:cNvPr>
          <p:cNvSpPr txBox="1"/>
          <p:nvPr/>
        </p:nvSpPr>
        <p:spPr>
          <a:xfrm>
            <a:off x="6053858" y="4599856"/>
            <a:ext cx="389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The dispersion relation of perfect crystal: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0FB9D6E6-086C-1344-B882-E24F4D75A9B0}"/>
                  </a:ext>
                </a:extLst>
              </p:cNvPr>
              <p:cNvSpPr txBox="1"/>
              <p:nvPr/>
            </p:nvSpPr>
            <p:spPr>
              <a:xfrm>
                <a:off x="7088787" y="3938638"/>
                <a:ext cx="3208955" cy="723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brk m:alnAt="23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0FB9D6E6-086C-1344-B882-E24F4D75A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87" y="3938638"/>
                <a:ext cx="3208955" cy="723211"/>
              </a:xfrm>
              <a:prstGeom prst="rect">
                <a:avLst/>
              </a:prstGeom>
              <a:blipFill>
                <a:blip r:embed="rId12"/>
                <a:stretch>
                  <a:fillRect l="-787" t="-110345" b="-16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FD0AA1EF-E92E-8643-88EC-43F0362D7834}"/>
                  </a:ext>
                </a:extLst>
              </p:cNvPr>
              <p:cNvSpPr/>
              <p:nvPr/>
            </p:nvSpPr>
            <p:spPr>
              <a:xfrm>
                <a:off x="6456147" y="5543980"/>
                <a:ext cx="5171608" cy="728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1" lang="en-US" altLang="zh-TW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sup>
                          </m:sSup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kumimoji="1" lang="en-US" altLang="zh-TW" sz="16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kumimoji="1" lang="en-US" altLang="zh-TW" sz="16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TW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kumimoji="1" lang="en-US" altLang="zh-TW" sz="16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1" lang="en-US" altLang="zh-TW" sz="1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FD0AA1EF-E92E-8643-88EC-43F0362D7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47" y="5543980"/>
                <a:ext cx="5171608" cy="728917"/>
              </a:xfrm>
              <a:prstGeom prst="rect">
                <a:avLst/>
              </a:prstGeom>
              <a:blipFill>
                <a:blip r:embed="rId13"/>
                <a:stretch>
                  <a:fillRect l="-733" t="-115517" b="-1586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7C04272-9C06-8E4A-8CE6-4D4B1CCC6330}"/>
                  </a:ext>
                </a:extLst>
              </p:cNvPr>
              <p:cNvSpPr txBox="1"/>
              <p:nvPr/>
            </p:nvSpPr>
            <p:spPr>
              <a:xfrm>
                <a:off x="7344433" y="3032076"/>
                <a:ext cx="29858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7C04272-9C06-8E4A-8CE6-4D4B1CCC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33" y="3032076"/>
                <a:ext cx="2985817" cy="246221"/>
              </a:xfrm>
              <a:prstGeom prst="rect">
                <a:avLst/>
              </a:prstGeom>
              <a:blipFill>
                <a:blip r:embed="rId14"/>
                <a:stretch>
                  <a:fillRect l="-847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087DC22-6808-1D47-9A1E-58EAF118A7EF}"/>
                  </a:ext>
                </a:extLst>
              </p:cNvPr>
              <p:cNvSpPr txBox="1"/>
              <p:nvPr/>
            </p:nvSpPr>
            <p:spPr>
              <a:xfrm>
                <a:off x="7011617" y="3326666"/>
                <a:ext cx="3599127" cy="476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kumimoji="1"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1"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087DC22-6808-1D47-9A1E-58EAF118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17" y="3326666"/>
                <a:ext cx="3599127" cy="476412"/>
              </a:xfrm>
              <a:prstGeom prst="rect">
                <a:avLst/>
              </a:prstGeom>
              <a:blipFill>
                <a:blip r:embed="rId15"/>
                <a:stretch>
                  <a:fillRect l="-1413" t="-60526" b="-1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大括弧 45">
            <a:extLst>
              <a:ext uri="{FF2B5EF4-FFF2-40B4-BE49-F238E27FC236}">
                <a16:creationId xmlns:a16="http://schemas.microsoft.com/office/drawing/2014/main" id="{90E47CFC-1E03-694D-AD5E-1E48EDC861BC}"/>
              </a:ext>
            </a:extLst>
          </p:cNvPr>
          <p:cNvSpPr/>
          <p:nvPr/>
        </p:nvSpPr>
        <p:spPr>
          <a:xfrm>
            <a:off x="6805914" y="3032076"/>
            <a:ext cx="205704" cy="6553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436C0881-FAA2-004E-BC38-D70E07EDA1CA}"/>
              </a:ext>
            </a:extLst>
          </p:cNvPr>
          <p:cNvCxnSpPr>
            <a:cxnSpLocks/>
          </p:cNvCxnSpPr>
          <p:nvPr/>
        </p:nvCxnSpPr>
        <p:spPr>
          <a:xfrm>
            <a:off x="5109756" y="3372966"/>
            <a:ext cx="1603561" cy="0"/>
          </a:xfrm>
          <a:prstGeom prst="straightConnector1">
            <a:avLst/>
          </a:prstGeom>
          <a:ln>
            <a:solidFill>
              <a:srgbClr val="0A1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30" grpId="0"/>
      <p:bldP spid="31" grpId="0"/>
      <p:bldP spid="32" grpId="0"/>
      <p:bldP spid="35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D16D2E2-B7B5-484D-80A8-B8BFFF96F275}"/>
              </a:ext>
            </a:extLst>
          </p:cNvPr>
          <p:cNvCxnSpPr>
            <a:cxnSpLocks/>
          </p:cNvCxnSpPr>
          <p:nvPr/>
        </p:nvCxnSpPr>
        <p:spPr>
          <a:xfrm>
            <a:off x="785611" y="1493116"/>
            <a:ext cx="10573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76C0C43F-F614-094F-9B24-13CE26B58929}"/>
              </a:ext>
            </a:extLst>
          </p:cNvPr>
          <p:cNvSpPr txBox="1">
            <a:spLocks/>
          </p:cNvSpPr>
          <p:nvPr/>
        </p:nvSpPr>
        <p:spPr>
          <a:xfrm>
            <a:off x="600308" y="659731"/>
            <a:ext cx="10962042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Hurkx TAT model: Linearly varying potential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DFA28EE-9268-6A45-B751-DA88F8489AEF}"/>
                  </a:ext>
                </a:extLst>
              </p:cNvPr>
              <p:cNvSpPr/>
              <p:nvPr/>
            </p:nvSpPr>
            <p:spPr>
              <a:xfrm>
                <a:off x="2321832" y="1760553"/>
                <a:ext cx="2171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DFA28EE-9268-6A45-B751-DA88F8489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32" y="1760553"/>
                <a:ext cx="2171813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D314BA7-0A17-DA44-8577-FB8BB5B38585}"/>
                  </a:ext>
                </a:extLst>
              </p:cNvPr>
              <p:cNvSpPr txBox="1"/>
              <p:nvPr/>
            </p:nvSpPr>
            <p:spPr>
              <a:xfrm>
                <a:off x="2142827" y="2150449"/>
                <a:ext cx="2736839" cy="11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16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 </m:t>
                    </m:r>
                  </m:oMath>
                </a14:m>
                <a:endParaRPr kumimoji="1" lang="en-US" altLang="zh-TW" sz="1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 smtClean="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TW" sz="1600" dirty="0"/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𝑞𝐹𝑥</m:t>
                    </m:r>
                  </m:oMath>
                </a14:m>
                <a:r>
                  <a:rPr kumimoji="1" lang="en-US" altLang="zh-TW" sz="1600" dirty="0"/>
                  <a:t> (not parabolic)</a:t>
                </a: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TW" sz="16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kumimoji="1"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kumimoji="1" lang="en-US" altLang="zh-TW" sz="16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D314BA7-0A17-DA44-8577-FB8BB5B3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7" y="2150449"/>
                <a:ext cx="2736839" cy="1166025"/>
              </a:xfrm>
              <a:prstGeom prst="rect">
                <a:avLst/>
              </a:prstGeom>
              <a:blipFill>
                <a:blip r:embed="rId3"/>
                <a:stretch>
                  <a:fillRect l="-463" r="-3241" b="-50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292A2-5054-1E41-9FBD-5F39F1BF46AA}"/>
                  </a:ext>
                </a:extLst>
              </p:cNvPr>
              <p:cNvSpPr/>
              <p:nvPr/>
            </p:nvSpPr>
            <p:spPr>
              <a:xfrm>
                <a:off x="7100217" y="1733926"/>
                <a:ext cx="2728311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𝑞𝐹𝑥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292A2-5054-1E41-9FBD-5F39F1BF4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217" y="1733926"/>
                <a:ext cx="2728311" cy="650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5D41001-F236-F546-88DD-92C4F9A1AC7C}"/>
                  </a:ext>
                </a:extLst>
              </p:cNvPr>
              <p:cNvSpPr/>
              <p:nvPr/>
            </p:nvSpPr>
            <p:spPr>
              <a:xfrm>
                <a:off x="6992447" y="2339962"/>
                <a:ext cx="23239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1600" b="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1600" dirty="0"/>
                  <a:t>, where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5D41001-F236-F546-88DD-92C4F9A1A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47" y="2339962"/>
                <a:ext cx="2323906" cy="338554"/>
              </a:xfrm>
              <a:prstGeom prst="rect">
                <a:avLst/>
              </a:prstGeom>
              <a:blipFill>
                <a:blip r:embed="rId5"/>
                <a:stretch>
                  <a:fillRect l="-1087" t="-3571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87A0F97-CA92-2043-82D9-1D279F393E77}"/>
                  </a:ext>
                </a:extLst>
              </p:cNvPr>
              <p:cNvSpPr txBox="1"/>
              <p:nvPr/>
            </p:nvSpPr>
            <p:spPr>
              <a:xfrm>
                <a:off x="7325246" y="2693520"/>
                <a:ext cx="2302618" cy="59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1"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1" lang="en-US" altLang="zh-TW" sz="1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𝑞𝐹</m:t>
                            </m:r>
                            <m:sSup>
                              <m:sSupPr>
                                <m:ctrlPr>
                                  <a:rPr kumimoji="1" lang="en-US" altLang="zh-TW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1" lang="en-US" altLang="zh-TW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kumimoji="1" lang="en-US" altLang="zh-TW" sz="16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𝑞𝐹</m:t>
                    </m:r>
                  </m:oMath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87A0F97-CA92-2043-82D9-1D279F39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46" y="2693520"/>
                <a:ext cx="2302618" cy="594009"/>
              </a:xfrm>
              <a:prstGeom prst="rect">
                <a:avLst/>
              </a:prstGeom>
              <a:blipFill>
                <a:blip r:embed="rId6"/>
                <a:stretch>
                  <a:fillRect l="-549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733F006-D980-6A41-B057-5342F4A02943}"/>
                  </a:ext>
                </a:extLst>
              </p:cNvPr>
              <p:cNvSpPr/>
              <p:nvPr/>
            </p:nvSpPr>
            <p:spPr>
              <a:xfrm>
                <a:off x="6927077" y="3572014"/>
                <a:ext cx="1487780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733F006-D980-6A41-B057-5342F4A02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77" y="3572014"/>
                <a:ext cx="1487780" cy="586443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DD56AAB-1677-F344-AFCC-7349D110A547}"/>
                  </a:ext>
                </a:extLst>
              </p:cNvPr>
              <p:cNvSpPr/>
              <p:nvPr/>
            </p:nvSpPr>
            <p:spPr>
              <a:xfrm>
                <a:off x="6927077" y="4346627"/>
                <a:ext cx="22919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DD56AAB-1677-F344-AFCC-7349D110A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77" y="4346627"/>
                <a:ext cx="2291973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5B1EE5-77C9-4943-BB00-CA04030FC6DF}"/>
                  </a:ext>
                </a:extLst>
              </p:cNvPr>
              <p:cNvSpPr/>
              <p:nvPr/>
            </p:nvSpPr>
            <p:spPr>
              <a:xfrm>
                <a:off x="7116736" y="4683862"/>
                <a:ext cx="3515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5B1EE5-77C9-4943-BB00-CA04030FC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36" y="4683862"/>
                <a:ext cx="3515450" cy="338554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6666E8-64CF-3240-B228-496D35CE42BC}"/>
                  </a:ext>
                </a:extLst>
              </p:cNvPr>
              <p:cNvSpPr txBox="1"/>
              <p:nvPr/>
            </p:nvSpPr>
            <p:spPr>
              <a:xfrm>
                <a:off x="7100217" y="5250962"/>
                <a:ext cx="2352888" cy="320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600" i="1" smtClean="0">
                          <a:latin typeface="Cambria Math" panose="02040503050406030204" pitchFamily="18" charset="0"/>
                        </a:rPr>
                        <m:t>∵</m:t>
                      </m:r>
                      <m:func>
                        <m:funcPr>
                          <m:ctrlPr>
                            <a:rPr kumimoji="1" lang="en" altLang="zh-TW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" altLang="zh-TW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6666E8-64CF-3240-B228-496D35CE4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217" y="5250962"/>
                <a:ext cx="2352888" cy="320537"/>
              </a:xfrm>
              <a:prstGeom prst="rect">
                <a:avLst/>
              </a:prstGeom>
              <a:blipFill>
                <a:blip r:embed="rId10"/>
                <a:stretch>
                  <a:fillRect l="-538" r="-1613"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2A986FF-BB1F-604C-8526-597AE84CB3BE}"/>
                  </a:ext>
                </a:extLst>
              </p:cNvPr>
              <p:cNvSpPr/>
              <p:nvPr/>
            </p:nvSpPr>
            <p:spPr>
              <a:xfrm>
                <a:off x="6961868" y="5694533"/>
                <a:ext cx="28160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2A986FF-BB1F-604C-8526-597AE84CB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68" y="5694533"/>
                <a:ext cx="2816027" cy="338554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圖片 114">
            <a:extLst>
              <a:ext uri="{FF2B5EF4-FFF2-40B4-BE49-F238E27FC236}">
                <a16:creationId xmlns:a16="http://schemas.microsoft.com/office/drawing/2014/main" id="{52C14AFC-740F-5942-84C3-B80390F4BC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59" t="8857" r="8811" b="5850"/>
          <a:stretch/>
        </p:blipFill>
        <p:spPr>
          <a:xfrm>
            <a:off x="1734083" y="3496332"/>
            <a:ext cx="3426709" cy="26728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5" name="直線箭頭接點 124">
            <a:extLst>
              <a:ext uri="{FF2B5EF4-FFF2-40B4-BE49-F238E27FC236}">
                <a16:creationId xmlns:a16="http://schemas.microsoft.com/office/drawing/2014/main" id="{FFB20381-4A93-744C-9A17-B39EBEC9F4C2}"/>
              </a:ext>
            </a:extLst>
          </p:cNvPr>
          <p:cNvCxnSpPr/>
          <p:nvPr/>
        </p:nvCxnSpPr>
        <p:spPr>
          <a:xfrm>
            <a:off x="5565601" y="2532565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左右括弧 126">
            <a:extLst>
              <a:ext uri="{FF2B5EF4-FFF2-40B4-BE49-F238E27FC236}">
                <a16:creationId xmlns:a16="http://schemas.microsoft.com/office/drawing/2014/main" id="{73E7B9EE-0404-784B-8391-61D8A471116A}"/>
              </a:ext>
            </a:extLst>
          </p:cNvPr>
          <p:cNvSpPr/>
          <p:nvPr/>
        </p:nvSpPr>
        <p:spPr>
          <a:xfrm>
            <a:off x="1975736" y="1677321"/>
            <a:ext cx="2987380" cy="173577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8" name="左右括弧 127">
            <a:extLst>
              <a:ext uri="{FF2B5EF4-FFF2-40B4-BE49-F238E27FC236}">
                <a16:creationId xmlns:a16="http://schemas.microsoft.com/office/drawing/2014/main" id="{7BA248C3-CAA4-2E4D-8DAD-762FFC24BC43}"/>
              </a:ext>
            </a:extLst>
          </p:cNvPr>
          <p:cNvSpPr/>
          <p:nvPr/>
        </p:nvSpPr>
        <p:spPr>
          <a:xfrm>
            <a:off x="6872563" y="1664676"/>
            <a:ext cx="2987380" cy="173577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409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>
            <a:extLst>
              <a:ext uri="{FF2B5EF4-FFF2-40B4-BE49-F238E27FC236}">
                <a16:creationId xmlns:a16="http://schemas.microsoft.com/office/drawing/2014/main" id="{D22A472D-D904-3A47-81F5-DE8FF3138A67}"/>
              </a:ext>
            </a:extLst>
          </p:cNvPr>
          <p:cNvSpPr/>
          <p:nvPr/>
        </p:nvSpPr>
        <p:spPr>
          <a:xfrm>
            <a:off x="1186689" y="3603261"/>
            <a:ext cx="225415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手繪多邊形 19">
            <a:extLst>
              <a:ext uri="{FF2B5EF4-FFF2-40B4-BE49-F238E27FC236}">
                <a16:creationId xmlns:a16="http://schemas.microsoft.com/office/drawing/2014/main" id="{597ECB61-72E3-1344-A0FB-86755AC69B73}"/>
              </a:ext>
            </a:extLst>
          </p:cNvPr>
          <p:cNvSpPr/>
          <p:nvPr/>
        </p:nvSpPr>
        <p:spPr>
          <a:xfrm rot="10800000">
            <a:off x="3440840" y="3285229"/>
            <a:ext cx="187738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265F48A-3EC1-3F48-8134-8F9C6AF1BC52}"/>
                  </a:ext>
                </a:extLst>
              </p:cNvPr>
              <p:cNvSpPr txBox="1"/>
              <p:nvPr/>
            </p:nvSpPr>
            <p:spPr>
              <a:xfrm>
                <a:off x="3673185" y="3067700"/>
                <a:ext cx="5426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265F48A-3EC1-3F48-8134-8F9C6AF1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185" y="3067700"/>
                <a:ext cx="542648" cy="246221"/>
              </a:xfrm>
              <a:prstGeom prst="rect">
                <a:avLst/>
              </a:prstGeom>
              <a:blipFill>
                <a:blip r:embed="rId2"/>
                <a:stretch>
                  <a:fillRect l="-681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63BB28FC-22D7-6544-B48E-24C42A1403C9}"/>
              </a:ext>
            </a:extLst>
          </p:cNvPr>
          <p:cNvCxnSpPr>
            <a:cxnSpLocks/>
          </p:cNvCxnSpPr>
          <p:nvPr/>
        </p:nvCxnSpPr>
        <p:spPr>
          <a:xfrm flipV="1">
            <a:off x="3764163" y="3729484"/>
            <a:ext cx="177714" cy="4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DF9D3119-9F94-1C41-8606-A0790710B174}"/>
              </a:ext>
            </a:extLst>
          </p:cNvPr>
          <p:cNvCxnSpPr>
            <a:cxnSpLocks/>
          </p:cNvCxnSpPr>
          <p:nvPr/>
        </p:nvCxnSpPr>
        <p:spPr>
          <a:xfrm>
            <a:off x="3513556" y="3593006"/>
            <a:ext cx="367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88581F2-5D42-7442-B0AB-D2F764299421}"/>
                  </a:ext>
                </a:extLst>
              </p:cNvPr>
              <p:cNvSpPr txBox="1"/>
              <p:nvPr/>
            </p:nvSpPr>
            <p:spPr>
              <a:xfrm>
                <a:off x="3970099" y="3609260"/>
                <a:ext cx="5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88581F2-5D42-7442-B0AB-D2F76429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9" y="3609260"/>
                <a:ext cx="565796" cy="246221"/>
              </a:xfrm>
              <a:prstGeom prst="rect">
                <a:avLst/>
              </a:prstGeom>
              <a:blipFill>
                <a:blip r:embed="rId3"/>
                <a:stretch>
                  <a:fillRect l="-6667" b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514E079-3096-774C-A3DC-FDE97083D161}"/>
                  </a:ext>
                </a:extLst>
              </p:cNvPr>
              <p:cNvSpPr txBox="1"/>
              <p:nvPr/>
            </p:nvSpPr>
            <p:spPr>
              <a:xfrm>
                <a:off x="1400724" y="3589919"/>
                <a:ext cx="734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514E079-3096-774C-A3DC-FDE97083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24" y="3589919"/>
                <a:ext cx="734432" cy="246221"/>
              </a:xfrm>
              <a:prstGeom prst="rect">
                <a:avLst/>
              </a:prstGeom>
              <a:blipFill>
                <a:blip r:embed="rId4"/>
                <a:stretch>
                  <a:fillRect l="-5085" r="-508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DA1A56F-5D1F-7640-A817-8944E4B85F05}"/>
                  </a:ext>
                </a:extLst>
              </p:cNvPr>
              <p:cNvSpPr txBox="1"/>
              <p:nvPr/>
            </p:nvSpPr>
            <p:spPr>
              <a:xfrm>
                <a:off x="4898582" y="2977955"/>
                <a:ext cx="34874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DA1A56F-5D1F-7640-A817-8944E4B85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82" y="2977955"/>
                <a:ext cx="348749" cy="265201"/>
              </a:xfrm>
              <a:prstGeom prst="rect">
                <a:avLst/>
              </a:prstGeom>
              <a:blipFill>
                <a:blip r:embed="rId5"/>
                <a:stretch>
                  <a:fillRect l="-10714" r="-3571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F13D8B6B-24F7-6548-8EFE-7D2A8051E8C9}"/>
              </a:ext>
            </a:extLst>
          </p:cNvPr>
          <p:cNvCxnSpPr>
            <a:cxnSpLocks/>
          </p:cNvCxnSpPr>
          <p:nvPr/>
        </p:nvCxnSpPr>
        <p:spPr>
          <a:xfrm flipV="1">
            <a:off x="3513556" y="3471814"/>
            <a:ext cx="0" cy="6112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80BCF66-DC6D-F649-977B-71D4A66F8791}"/>
                  </a:ext>
                </a:extLst>
              </p:cNvPr>
              <p:cNvSpPr txBox="1"/>
              <p:nvPr/>
            </p:nvSpPr>
            <p:spPr>
              <a:xfrm>
                <a:off x="3393722" y="4023446"/>
                <a:ext cx="26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80BCF66-DC6D-F649-977B-71D4A66F8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22" y="4023446"/>
                <a:ext cx="268856" cy="246221"/>
              </a:xfrm>
              <a:prstGeom prst="rect">
                <a:avLst/>
              </a:prstGeom>
              <a:blipFill>
                <a:blip r:embed="rId6"/>
                <a:stretch>
                  <a:fillRect l="-4545" r="-454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200E2CA-87C2-D740-AF5B-5F6FE830C3EB}"/>
                  </a:ext>
                </a:extLst>
              </p:cNvPr>
              <p:cNvSpPr txBox="1"/>
              <p:nvPr/>
            </p:nvSpPr>
            <p:spPr>
              <a:xfrm>
                <a:off x="3775765" y="4029103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200E2CA-87C2-D740-AF5B-5F6FE830C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65" y="4029103"/>
                <a:ext cx="166520" cy="246221"/>
              </a:xfrm>
              <a:prstGeom prst="rect">
                <a:avLst/>
              </a:prstGeom>
              <a:blipFill>
                <a:blip r:embed="rId7"/>
                <a:stretch>
                  <a:fillRect l="-7143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B808ECEF-754A-5146-89CD-08DEF5776F1C}"/>
              </a:ext>
            </a:extLst>
          </p:cNvPr>
          <p:cNvCxnSpPr/>
          <p:nvPr/>
        </p:nvCxnSpPr>
        <p:spPr>
          <a:xfrm flipV="1">
            <a:off x="1263053" y="3092614"/>
            <a:ext cx="0" cy="103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FBB2F-4249-194E-BCB1-4B9F93AC415F}"/>
                  </a:ext>
                </a:extLst>
              </p:cNvPr>
              <p:cNvSpPr txBox="1"/>
              <p:nvPr/>
            </p:nvSpPr>
            <p:spPr>
              <a:xfrm>
                <a:off x="1323102" y="2888394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FBB2F-4249-194E-BCB1-4B9F93AC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02" y="2888394"/>
                <a:ext cx="187551" cy="246221"/>
              </a:xfrm>
              <a:prstGeom prst="rect">
                <a:avLst/>
              </a:prstGeom>
              <a:blipFill>
                <a:blip r:embed="rId8"/>
                <a:stretch>
                  <a:fillRect l="-18750" r="-12500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D9805AFC-0DC7-E349-8D41-7086C5C1BAAB}"/>
              </a:ext>
            </a:extLst>
          </p:cNvPr>
          <p:cNvCxnSpPr/>
          <p:nvPr/>
        </p:nvCxnSpPr>
        <p:spPr>
          <a:xfrm>
            <a:off x="1184828" y="3907578"/>
            <a:ext cx="187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箭頭接點 54">
            <a:extLst>
              <a:ext uri="{FF2B5EF4-FFF2-40B4-BE49-F238E27FC236}">
                <a16:creationId xmlns:a16="http://schemas.microsoft.com/office/drawing/2014/main" id="{1F4882C0-DD5F-7247-B402-5E2D93E72DE3}"/>
              </a:ext>
            </a:extLst>
          </p:cNvPr>
          <p:cNvCxnSpPr>
            <a:cxnSpLocks/>
          </p:cNvCxnSpPr>
          <p:nvPr/>
        </p:nvCxnSpPr>
        <p:spPr>
          <a:xfrm flipV="1">
            <a:off x="2046040" y="3921294"/>
            <a:ext cx="31329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A5FF0EA3-6D59-564F-BE40-00D8FBB7BEC2}"/>
                  </a:ext>
                </a:extLst>
              </p:cNvPr>
              <p:cNvSpPr txBox="1"/>
              <p:nvPr/>
            </p:nvSpPr>
            <p:spPr>
              <a:xfrm>
                <a:off x="5224741" y="3777448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A5FF0EA3-6D59-564F-BE40-00D8FBB7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741" y="3777448"/>
                <a:ext cx="166520" cy="246221"/>
              </a:xfrm>
              <a:prstGeom prst="rect">
                <a:avLst/>
              </a:prstGeom>
              <a:blipFill>
                <a:blip r:embed="rId9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03E61D3-7CE4-2D4C-916A-28B0ADAC8DE2}"/>
              </a:ext>
            </a:extLst>
          </p:cNvPr>
          <p:cNvCxnSpPr>
            <a:cxnSpLocks/>
          </p:cNvCxnSpPr>
          <p:nvPr/>
        </p:nvCxnSpPr>
        <p:spPr>
          <a:xfrm flipV="1">
            <a:off x="2326951" y="3793610"/>
            <a:ext cx="0" cy="251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347435D-0342-544F-B3E4-5A08DFF2089A}"/>
                  </a:ext>
                </a:extLst>
              </p:cNvPr>
              <p:cNvSpPr/>
              <p:nvPr/>
            </p:nvSpPr>
            <p:spPr>
              <a:xfrm>
                <a:off x="2147740" y="3993984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347435D-0342-544F-B3E4-5A08DFF20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40" y="3993984"/>
                <a:ext cx="34977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C89BB1E-A889-A846-8270-4A807B0FAB98}"/>
              </a:ext>
            </a:extLst>
          </p:cNvPr>
          <p:cNvCxnSpPr>
            <a:cxnSpLocks/>
          </p:cNvCxnSpPr>
          <p:nvPr/>
        </p:nvCxnSpPr>
        <p:spPr>
          <a:xfrm flipV="1">
            <a:off x="3862673" y="3352873"/>
            <a:ext cx="7314" cy="7374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箭頭接點 81">
            <a:extLst>
              <a:ext uri="{FF2B5EF4-FFF2-40B4-BE49-F238E27FC236}">
                <a16:creationId xmlns:a16="http://schemas.microsoft.com/office/drawing/2014/main" id="{E9AF9ABF-B6D7-A047-A60B-CCC6D6282A33}"/>
              </a:ext>
            </a:extLst>
          </p:cNvPr>
          <p:cNvCxnSpPr>
            <a:cxnSpLocks/>
          </p:cNvCxnSpPr>
          <p:nvPr/>
        </p:nvCxnSpPr>
        <p:spPr>
          <a:xfrm>
            <a:off x="3866330" y="3593006"/>
            <a:ext cx="0" cy="15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C025B824-A7CA-D245-B8B3-6D815EC61C94}"/>
              </a:ext>
            </a:extLst>
          </p:cNvPr>
          <p:cNvCxnSpPr>
            <a:cxnSpLocks/>
          </p:cNvCxnSpPr>
          <p:nvPr/>
        </p:nvCxnSpPr>
        <p:spPr>
          <a:xfrm flipH="1">
            <a:off x="2920877" y="3748577"/>
            <a:ext cx="960542" cy="241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9559D1FC-BE9B-8246-99A1-073E130A271D}"/>
              </a:ext>
            </a:extLst>
          </p:cNvPr>
          <p:cNvCxnSpPr>
            <a:cxnSpLocks/>
          </p:cNvCxnSpPr>
          <p:nvPr/>
        </p:nvCxnSpPr>
        <p:spPr>
          <a:xfrm flipV="1">
            <a:off x="2920877" y="3696103"/>
            <a:ext cx="0" cy="3550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419A27FD-DEEC-6848-A420-756E1E0EE7C1}"/>
                  </a:ext>
                </a:extLst>
              </p:cNvPr>
              <p:cNvSpPr txBox="1"/>
              <p:nvPr/>
            </p:nvSpPr>
            <p:spPr>
              <a:xfrm>
                <a:off x="2821045" y="4044992"/>
                <a:ext cx="1699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419A27FD-DEEC-6848-A420-756E1E0EE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5" y="4044992"/>
                <a:ext cx="169918" cy="246221"/>
              </a:xfrm>
              <a:prstGeom prst="rect">
                <a:avLst/>
              </a:prstGeom>
              <a:blipFill>
                <a:blip r:embed="rId11"/>
                <a:stretch>
                  <a:fillRect l="-20000" r="-13333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671B874-7D33-1B46-9394-E28365149925}"/>
                  </a:ext>
                </a:extLst>
              </p:cNvPr>
              <p:cNvSpPr txBox="1"/>
              <p:nvPr/>
            </p:nvSpPr>
            <p:spPr>
              <a:xfrm>
                <a:off x="5498018" y="2153591"/>
                <a:ext cx="4843121" cy="601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  <m:e>
                          <m: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zh-TW" sz="1600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671B874-7D33-1B46-9394-E28365149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18" y="2153591"/>
                <a:ext cx="4843121" cy="601255"/>
              </a:xfrm>
              <a:prstGeom prst="rect">
                <a:avLst/>
              </a:prstGeom>
              <a:blipFill>
                <a:blip r:embed="rId12"/>
                <a:stretch>
                  <a:fillRect l="-785" t="-162500" b="-2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C309FFEC-D874-2A47-97FD-8F7EEBBB0621}"/>
                  </a:ext>
                </a:extLst>
              </p:cNvPr>
              <p:cNvSpPr txBox="1"/>
              <p:nvPr/>
            </p:nvSpPr>
            <p:spPr>
              <a:xfrm>
                <a:off x="1497141" y="2278004"/>
                <a:ext cx="3265317" cy="535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kumimoji="1" lang="zh-TW" altLang="en-US" sz="1600" dirty="0"/>
                                        <m:t>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𝐴𝑖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𝐴𝑖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C309FFEC-D874-2A47-97FD-8F7EEBBB0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41" y="2278004"/>
                <a:ext cx="3265317" cy="535596"/>
              </a:xfrm>
              <a:prstGeom prst="rect">
                <a:avLst/>
              </a:prstGeom>
              <a:blipFill>
                <a:blip r:embed="rId13"/>
                <a:stretch>
                  <a:fillRect l="-1163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群組 96">
            <a:extLst>
              <a:ext uri="{FF2B5EF4-FFF2-40B4-BE49-F238E27FC236}">
                <a16:creationId xmlns:a16="http://schemas.microsoft.com/office/drawing/2014/main" id="{E25789B3-5B6C-3A45-9E02-63233AEE0E65}"/>
              </a:ext>
            </a:extLst>
          </p:cNvPr>
          <p:cNvGrpSpPr/>
          <p:nvPr/>
        </p:nvGrpSpPr>
        <p:grpSpPr>
          <a:xfrm>
            <a:off x="3346986" y="3491017"/>
            <a:ext cx="34937" cy="180855"/>
            <a:chOff x="5860691" y="3600805"/>
            <a:chExt cx="603935" cy="2072336"/>
          </a:xfrm>
        </p:grpSpPr>
        <p:sp>
          <p:nvSpPr>
            <p:cNvPr id="95" name="弧線 94">
              <a:extLst>
                <a:ext uri="{FF2B5EF4-FFF2-40B4-BE49-F238E27FC236}">
                  <a16:creationId xmlns:a16="http://schemas.microsoft.com/office/drawing/2014/main" id="{F214B409-BD6A-8748-8675-BF278D14EB45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6" name="弧線 95">
              <a:extLst>
                <a:ext uri="{FF2B5EF4-FFF2-40B4-BE49-F238E27FC236}">
                  <a16:creationId xmlns:a16="http://schemas.microsoft.com/office/drawing/2014/main" id="{9307143D-5E3A-754A-8496-FF04675C1868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FA69D4BB-6C21-1247-BFB9-D53408171CD5}"/>
              </a:ext>
            </a:extLst>
          </p:cNvPr>
          <p:cNvGrpSpPr/>
          <p:nvPr/>
        </p:nvGrpSpPr>
        <p:grpSpPr>
          <a:xfrm rot="10800000">
            <a:off x="3381312" y="3491017"/>
            <a:ext cx="34937" cy="180855"/>
            <a:chOff x="5860691" y="3600805"/>
            <a:chExt cx="603935" cy="2072336"/>
          </a:xfrm>
        </p:grpSpPr>
        <p:sp>
          <p:nvSpPr>
            <p:cNvPr id="99" name="弧線 98">
              <a:extLst>
                <a:ext uri="{FF2B5EF4-FFF2-40B4-BE49-F238E27FC236}">
                  <a16:creationId xmlns:a16="http://schemas.microsoft.com/office/drawing/2014/main" id="{1A6E6961-6BD6-104C-BA20-CB537ED751D4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0" name="弧線 99">
              <a:extLst>
                <a:ext uri="{FF2B5EF4-FFF2-40B4-BE49-F238E27FC236}">
                  <a16:creationId xmlns:a16="http://schemas.microsoft.com/office/drawing/2014/main" id="{383C56F3-335B-E948-9056-D67E5F19E5DA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6C19B511-389B-9647-95B1-07A6B0E6BE1C}"/>
              </a:ext>
            </a:extLst>
          </p:cNvPr>
          <p:cNvGrpSpPr/>
          <p:nvPr/>
        </p:nvGrpSpPr>
        <p:grpSpPr>
          <a:xfrm>
            <a:off x="3415513" y="3474134"/>
            <a:ext cx="34937" cy="217472"/>
            <a:chOff x="5860691" y="3600805"/>
            <a:chExt cx="603935" cy="2072336"/>
          </a:xfrm>
        </p:grpSpPr>
        <p:sp>
          <p:nvSpPr>
            <p:cNvPr id="102" name="弧線 101">
              <a:extLst>
                <a:ext uri="{FF2B5EF4-FFF2-40B4-BE49-F238E27FC236}">
                  <a16:creationId xmlns:a16="http://schemas.microsoft.com/office/drawing/2014/main" id="{82D2C854-A691-6047-86CB-D2FE70DA2B1C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3" name="弧線 102">
              <a:extLst>
                <a:ext uri="{FF2B5EF4-FFF2-40B4-BE49-F238E27FC236}">
                  <a16:creationId xmlns:a16="http://schemas.microsoft.com/office/drawing/2014/main" id="{501A3B50-C8C6-E749-A42C-E67EE6697E65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E28D652C-64A6-D44B-984B-DCC015A56191}"/>
              </a:ext>
            </a:extLst>
          </p:cNvPr>
          <p:cNvGrpSpPr/>
          <p:nvPr/>
        </p:nvGrpSpPr>
        <p:grpSpPr>
          <a:xfrm rot="10800000">
            <a:off x="3449596" y="3474134"/>
            <a:ext cx="34937" cy="217472"/>
            <a:chOff x="5860691" y="3600805"/>
            <a:chExt cx="603935" cy="2072336"/>
          </a:xfrm>
        </p:grpSpPr>
        <p:sp>
          <p:nvSpPr>
            <p:cNvPr id="105" name="弧線 104">
              <a:extLst>
                <a:ext uri="{FF2B5EF4-FFF2-40B4-BE49-F238E27FC236}">
                  <a16:creationId xmlns:a16="http://schemas.microsoft.com/office/drawing/2014/main" id="{4240B78E-2EC2-0E4A-9DCD-47B46637C031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6" name="弧線 105">
              <a:extLst>
                <a:ext uri="{FF2B5EF4-FFF2-40B4-BE49-F238E27FC236}">
                  <a16:creationId xmlns:a16="http://schemas.microsoft.com/office/drawing/2014/main" id="{8CE64D6C-B9AE-2B45-A88B-8E557421C181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51CDC6E3-747B-EE44-9EFA-3288C3C19C0D}"/>
              </a:ext>
            </a:extLst>
          </p:cNvPr>
          <p:cNvGrpSpPr/>
          <p:nvPr/>
        </p:nvGrpSpPr>
        <p:grpSpPr>
          <a:xfrm>
            <a:off x="3485030" y="3316939"/>
            <a:ext cx="496221" cy="480929"/>
            <a:chOff x="4309020" y="4358262"/>
            <a:chExt cx="1099887" cy="1058357"/>
          </a:xfrm>
        </p:grpSpPr>
        <p:sp>
          <p:nvSpPr>
            <p:cNvPr id="108" name="弧線 107">
              <a:extLst>
                <a:ext uri="{FF2B5EF4-FFF2-40B4-BE49-F238E27FC236}">
                  <a16:creationId xmlns:a16="http://schemas.microsoft.com/office/drawing/2014/main" id="{E6E9C5B5-5950-094F-9641-DABA25E46992}"/>
                </a:ext>
              </a:extLst>
            </p:cNvPr>
            <p:cNvSpPr/>
            <p:nvPr/>
          </p:nvSpPr>
          <p:spPr>
            <a:xfrm>
              <a:off x="4309020" y="4492807"/>
              <a:ext cx="129811" cy="923812"/>
            </a:xfrm>
            <a:prstGeom prst="arc">
              <a:avLst>
                <a:gd name="adj1" fmla="val 16200000"/>
                <a:gd name="adj2" fmla="val 1653776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D1FFC96E-9330-FB40-ADD7-C06F4A35EA80}"/>
                </a:ext>
              </a:extLst>
            </p:cNvPr>
            <p:cNvGrpSpPr/>
            <p:nvPr/>
          </p:nvGrpSpPr>
          <p:grpSpPr>
            <a:xfrm>
              <a:off x="4309020" y="4358262"/>
              <a:ext cx="1099887" cy="1053900"/>
              <a:chOff x="4309020" y="4358262"/>
              <a:chExt cx="1099887" cy="1053900"/>
            </a:xfrm>
          </p:grpSpPr>
          <p:sp>
            <p:nvSpPr>
              <p:cNvPr id="109" name="弧線 108">
                <a:extLst>
                  <a:ext uri="{FF2B5EF4-FFF2-40B4-BE49-F238E27FC236}">
                    <a16:creationId xmlns:a16="http://schemas.microsoft.com/office/drawing/2014/main" id="{741B8CAE-733F-FF48-B0CF-9DFBBC11FF16}"/>
                  </a:ext>
                </a:extLst>
              </p:cNvPr>
              <p:cNvSpPr/>
              <p:nvPr/>
            </p:nvSpPr>
            <p:spPr>
              <a:xfrm flipH="1">
                <a:off x="4309020" y="4488350"/>
                <a:ext cx="129811" cy="923812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0" name="弧線 109">
                <a:extLst>
                  <a:ext uri="{FF2B5EF4-FFF2-40B4-BE49-F238E27FC236}">
                    <a16:creationId xmlns:a16="http://schemas.microsoft.com/office/drawing/2014/main" id="{A91CEC54-8DE5-9F42-B9C8-0A93F63F623D}"/>
                  </a:ext>
                </a:extLst>
              </p:cNvPr>
              <p:cNvSpPr/>
              <p:nvPr/>
            </p:nvSpPr>
            <p:spPr>
              <a:xfrm rot="10377884">
                <a:off x="4411747" y="4358262"/>
                <a:ext cx="236577" cy="391245"/>
              </a:xfrm>
              <a:prstGeom prst="arc">
                <a:avLst>
                  <a:gd name="adj1" fmla="val 17896881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6" name="弧線 115">
                <a:extLst>
                  <a:ext uri="{FF2B5EF4-FFF2-40B4-BE49-F238E27FC236}">
                    <a16:creationId xmlns:a16="http://schemas.microsoft.com/office/drawing/2014/main" id="{BA007413-771A-F74E-852B-DBED9E7A8F07}"/>
                  </a:ext>
                </a:extLst>
              </p:cNvPr>
              <p:cNvSpPr/>
              <p:nvPr/>
            </p:nvSpPr>
            <p:spPr>
              <a:xfrm rot="5891555">
                <a:off x="4673179" y="4165673"/>
                <a:ext cx="489813" cy="981643"/>
              </a:xfrm>
              <a:prstGeom prst="arc">
                <a:avLst>
                  <a:gd name="adj1" fmla="val 20113729"/>
                  <a:gd name="adj2" fmla="val 473361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DD15244-B239-8349-AFAC-2AE36B5A147C}"/>
                  </a:ext>
                </a:extLst>
              </p:cNvPr>
              <p:cNvSpPr/>
              <p:nvPr/>
            </p:nvSpPr>
            <p:spPr>
              <a:xfrm>
                <a:off x="2772599" y="3134615"/>
                <a:ext cx="771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DD15244-B239-8349-AFAC-2AE36B5A1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99" y="3134615"/>
                <a:ext cx="771493" cy="338554"/>
              </a:xfrm>
              <a:prstGeom prst="rect">
                <a:avLst/>
              </a:prstGeom>
              <a:blipFill>
                <a:blip r:embed="rId1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C793C984-82E7-BD42-88E3-5B206B465973}"/>
                  </a:ext>
                </a:extLst>
              </p:cNvPr>
              <p:cNvSpPr/>
              <p:nvPr/>
            </p:nvSpPr>
            <p:spPr>
              <a:xfrm>
                <a:off x="5967189" y="2832048"/>
                <a:ext cx="3099117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en-US" altLang="zh-TW" sz="160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num>
                                <m:den>
                                  <m:r>
                                    <a:rPr kumimoji="1" lang="en-US" altLang="zh-TW" sz="1600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1"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C793C984-82E7-BD42-88E3-5B206B465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89" y="2832048"/>
                <a:ext cx="3099117" cy="692305"/>
              </a:xfrm>
              <a:prstGeom prst="rect">
                <a:avLst/>
              </a:prstGeom>
              <a:blipFill>
                <a:blip r:embed="rId15"/>
                <a:stretch>
                  <a:fillRect l="-16735" t="-132143" b="-19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1F4134D-5682-FB4A-9A1C-879669FEA670}"/>
                  </a:ext>
                </a:extLst>
              </p:cNvPr>
              <p:cNvSpPr/>
              <p:nvPr/>
            </p:nvSpPr>
            <p:spPr>
              <a:xfrm>
                <a:off x="5967189" y="3570396"/>
                <a:ext cx="4127540" cy="654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1F4134D-5682-FB4A-9A1C-879669FE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89" y="3570396"/>
                <a:ext cx="4127540" cy="654218"/>
              </a:xfrm>
              <a:prstGeom prst="rect">
                <a:avLst/>
              </a:prstGeom>
              <a:blipFill>
                <a:blip r:embed="rId16"/>
                <a:stretch>
                  <a:fillRect t="-141509" b="-209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A0265AE-D227-B94D-ADDD-5EB63ADA71CB}"/>
                  </a:ext>
                </a:extLst>
              </p:cNvPr>
              <p:cNvSpPr txBox="1"/>
              <p:nvPr/>
            </p:nvSpPr>
            <p:spPr>
              <a:xfrm>
                <a:off x="968264" y="1509569"/>
                <a:ext cx="3356432" cy="49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TAT</m:t>
                          </m:r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A0265AE-D227-B94D-ADDD-5EB63ADA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64" y="1509569"/>
                <a:ext cx="3356432" cy="496546"/>
              </a:xfrm>
              <a:prstGeom prst="rect">
                <a:avLst/>
              </a:prstGeom>
              <a:blipFill>
                <a:blip r:embed="rId17"/>
                <a:stretch>
                  <a:fillRect l="-752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9EC723-E9D2-2C4D-B56D-E9C210D6901F}"/>
                  </a:ext>
                </a:extLst>
              </p:cNvPr>
              <p:cNvSpPr/>
              <p:nvPr/>
            </p:nvSpPr>
            <p:spPr>
              <a:xfrm>
                <a:off x="7080687" y="888077"/>
                <a:ext cx="4242700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TAT</m:t>
                          </m:r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9EC723-E9D2-2C4D-B56D-E9C210D69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87" y="888077"/>
                <a:ext cx="4242700" cy="8478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18A64639-2326-5542-B169-424E1F4F002F}"/>
              </a:ext>
            </a:extLst>
          </p:cNvPr>
          <p:cNvSpPr txBox="1"/>
          <p:nvPr/>
        </p:nvSpPr>
        <p:spPr>
          <a:xfrm>
            <a:off x="1162164" y="951911"/>
            <a:ext cx="302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General SRH+TAT expression:</a:t>
            </a:r>
            <a:endParaRPr kumimoji="1" lang="zh-TW" altLang="en-US" dirty="0"/>
          </a:p>
        </p:txBody>
      </p:sp>
      <p:sp>
        <p:nvSpPr>
          <p:cNvPr id="18" name="左右括弧 17">
            <a:extLst>
              <a:ext uri="{FF2B5EF4-FFF2-40B4-BE49-F238E27FC236}">
                <a16:creationId xmlns:a16="http://schemas.microsoft.com/office/drawing/2014/main" id="{ECF6D8C5-8C0F-4041-9380-656760664811}"/>
              </a:ext>
            </a:extLst>
          </p:cNvPr>
          <p:cNvSpPr/>
          <p:nvPr/>
        </p:nvSpPr>
        <p:spPr>
          <a:xfrm>
            <a:off x="785611" y="918821"/>
            <a:ext cx="3721739" cy="115833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D27DCF70-C594-A64F-BA58-83C9C71A4490}"/>
              </a:ext>
            </a:extLst>
          </p:cNvPr>
          <p:cNvCxnSpPr/>
          <p:nvPr/>
        </p:nvCxnSpPr>
        <p:spPr>
          <a:xfrm>
            <a:off x="4870037" y="1466280"/>
            <a:ext cx="2144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CC714BD-33DC-434A-A82C-871ABE5A966E}"/>
                  </a:ext>
                </a:extLst>
              </p:cNvPr>
              <p:cNvSpPr/>
              <p:nvPr/>
            </p:nvSpPr>
            <p:spPr>
              <a:xfrm>
                <a:off x="5002925" y="885731"/>
                <a:ext cx="1810817" cy="55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CC714BD-33DC-434A-A82C-871ABE5A9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25" y="885731"/>
                <a:ext cx="1810817" cy="5558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2AC871C-BF42-F641-B01C-6771D041FD22}"/>
                  </a:ext>
                </a:extLst>
              </p:cNvPr>
              <p:cNvSpPr/>
              <p:nvPr/>
            </p:nvSpPr>
            <p:spPr>
              <a:xfrm>
                <a:off x="5023214" y="1519969"/>
                <a:ext cx="1807611" cy="58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2AC871C-BF42-F641-B01C-6771D04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4" y="1519969"/>
                <a:ext cx="1807611" cy="588879"/>
              </a:xfrm>
              <a:prstGeom prst="rect">
                <a:avLst/>
              </a:prstGeom>
              <a:blipFill>
                <a:blip r:embed="rId2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5A57CD6-25B4-5E48-9057-2969A3FDD487}"/>
                  </a:ext>
                </a:extLst>
              </p:cNvPr>
              <p:cNvSpPr/>
              <p:nvPr/>
            </p:nvSpPr>
            <p:spPr>
              <a:xfrm>
                <a:off x="7981085" y="1743837"/>
                <a:ext cx="1825564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5A57CD6-25B4-5E48-9057-2969A3FDD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085" y="1743837"/>
                <a:ext cx="1825564" cy="3751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右括弧 76">
            <a:extLst>
              <a:ext uri="{FF2B5EF4-FFF2-40B4-BE49-F238E27FC236}">
                <a16:creationId xmlns:a16="http://schemas.microsoft.com/office/drawing/2014/main" id="{654ED827-1EED-0343-B4DA-B81C352B0FF4}"/>
              </a:ext>
            </a:extLst>
          </p:cNvPr>
          <p:cNvSpPr/>
          <p:nvPr/>
        </p:nvSpPr>
        <p:spPr>
          <a:xfrm>
            <a:off x="7097770" y="909690"/>
            <a:ext cx="4225617" cy="115833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075DD4C5-2175-E548-81FD-9BCE37B51B8A}"/>
              </a:ext>
            </a:extLst>
          </p:cNvPr>
          <p:cNvCxnSpPr/>
          <p:nvPr/>
        </p:nvCxnSpPr>
        <p:spPr>
          <a:xfrm>
            <a:off x="759816" y="2136297"/>
            <a:ext cx="1057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3DFD7E10-7744-0444-94EB-CDA7B6B4E6D9}"/>
                  </a:ext>
                </a:extLst>
              </p:cNvPr>
              <p:cNvSpPr txBox="1"/>
              <p:nvPr/>
            </p:nvSpPr>
            <p:spPr>
              <a:xfrm>
                <a:off x="1714061" y="4486507"/>
                <a:ext cx="9221114" cy="55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𝐹𝑛</m:t>
                                  </m:r>
                                </m:sub>
                              </m:s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𝑞𝐹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𝑞𝐹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3DFD7E10-7744-0444-94EB-CDA7B6B4E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61" y="4486507"/>
                <a:ext cx="9221114" cy="555665"/>
              </a:xfrm>
              <a:prstGeom prst="rect">
                <a:avLst/>
              </a:prstGeom>
              <a:blipFill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E29363B-3C10-4548-8BE3-8ABFBAE6202C}"/>
                  </a:ext>
                </a:extLst>
              </p:cNvPr>
              <p:cNvSpPr txBox="1"/>
              <p:nvPr/>
            </p:nvSpPr>
            <p:spPr>
              <a:xfrm>
                <a:off x="623185" y="5334175"/>
                <a:ext cx="10647915" cy="599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60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𝑞𝐹</m:t>
                              </m:r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TW" sz="160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E29363B-3C10-4548-8BE3-8ABFBAE6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5" y="5334175"/>
                <a:ext cx="10647915" cy="599972"/>
              </a:xfrm>
              <a:prstGeom prst="rect">
                <a:avLst/>
              </a:prstGeom>
              <a:blipFill>
                <a:blip r:embed="rId23"/>
                <a:stretch>
                  <a:fillRect t="-168085" b="-240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>
            <a:extLst>
              <a:ext uri="{FF2B5EF4-FFF2-40B4-BE49-F238E27FC236}">
                <a16:creationId xmlns:a16="http://schemas.microsoft.com/office/drawing/2014/main" id="{D22A472D-D904-3A47-81F5-DE8FF3138A67}"/>
              </a:ext>
            </a:extLst>
          </p:cNvPr>
          <p:cNvSpPr/>
          <p:nvPr/>
        </p:nvSpPr>
        <p:spPr>
          <a:xfrm>
            <a:off x="854710" y="1605127"/>
            <a:ext cx="225415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手繪多邊形 19">
            <a:extLst>
              <a:ext uri="{FF2B5EF4-FFF2-40B4-BE49-F238E27FC236}">
                <a16:creationId xmlns:a16="http://schemas.microsoft.com/office/drawing/2014/main" id="{597ECB61-72E3-1344-A0FB-86755AC69B73}"/>
              </a:ext>
            </a:extLst>
          </p:cNvPr>
          <p:cNvSpPr/>
          <p:nvPr/>
        </p:nvSpPr>
        <p:spPr>
          <a:xfrm rot="10800000">
            <a:off x="3108861" y="1287095"/>
            <a:ext cx="187738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265F48A-3EC1-3F48-8134-8F9C6AF1BC52}"/>
                  </a:ext>
                </a:extLst>
              </p:cNvPr>
              <p:cNvSpPr txBox="1"/>
              <p:nvPr/>
            </p:nvSpPr>
            <p:spPr>
              <a:xfrm>
                <a:off x="3341206" y="1069566"/>
                <a:ext cx="5426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265F48A-3EC1-3F48-8134-8F9C6AF1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06" y="1069566"/>
                <a:ext cx="542648" cy="246221"/>
              </a:xfrm>
              <a:prstGeom prst="rect">
                <a:avLst/>
              </a:prstGeom>
              <a:blipFill>
                <a:blip r:embed="rId2"/>
                <a:stretch>
                  <a:fillRect l="-6818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63BB28FC-22D7-6544-B48E-24C42A1403C9}"/>
              </a:ext>
            </a:extLst>
          </p:cNvPr>
          <p:cNvCxnSpPr>
            <a:cxnSpLocks/>
          </p:cNvCxnSpPr>
          <p:nvPr/>
        </p:nvCxnSpPr>
        <p:spPr>
          <a:xfrm flipV="1">
            <a:off x="3432184" y="1731350"/>
            <a:ext cx="177714" cy="4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DF9D3119-9F94-1C41-8606-A0790710B174}"/>
              </a:ext>
            </a:extLst>
          </p:cNvPr>
          <p:cNvCxnSpPr>
            <a:cxnSpLocks/>
          </p:cNvCxnSpPr>
          <p:nvPr/>
        </p:nvCxnSpPr>
        <p:spPr>
          <a:xfrm>
            <a:off x="3181577" y="1594872"/>
            <a:ext cx="367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88581F2-5D42-7442-B0AB-D2F764299421}"/>
                  </a:ext>
                </a:extLst>
              </p:cNvPr>
              <p:cNvSpPr txBox="1"/>
              <p:nvPr/>
            </p:nvSpPr>
            <p:spPr>
              <a:xfrm>
                <a:off x="3638120" y="1611126"/>
                <a:ext cx="5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88581F2-5D42-7442-B0AB-D2F76429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20" y="1611126"/>
                <a:ext cx="565796" cy="246221"/>
              </a:xfrm>
              <a:prstGeom prst="rect">
                <a:avLst/>
              </a:prstGeom>
              <a:blipFill>
                <a:blip r:embed="rId3"/>
                <a:stretch>
                  <a:fillRect l="-652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514E079-3096-774C-A3DC-FDE97083D161}"/>
                  </a:ext>
                </a:extLst>
              </p:cNvPr>
              <p:cNvSpPr txBox="1"/>
              <p:nvPr/>
            </p:nvSpPr>
            <p:spPr>
              <a:xfrm>
                <a:off x="1068745" y="1591785"/>
                <a:ext cx="734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514E079-3096-774C-A3DC-FDE97083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45" y="1591785"/>
                <a:ext cx="734432" cy="246221"/>
              </a:xfrm>
              <a:prstGeom prst="rect">
                <a:avLst/>
              </a:prstGeom>
              <a:blipFill>
                <a:blip r:embed="rId4"/>
                <a:stretch>
                  <a:fillRect l="-6897" r="-5172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DA1A56F-5D1F-7640-A817-8944E4B85F05}"/>
                  </a:ext>
                </a:extLst>
              </p:cNvPr>
              <p:cNvSpPr txBox="1"/>
              <p:nvPr/>
            </p:nvSpPr>
            <p:spPr>
              <a:xfrm>
                <a:off x="4566603" y="979821"/>
                <a:ext cx="34874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3DA1A56F-5D1F-7640-A817-8944E4B85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03" y="979821"/>
                <a:ext cx="348749" cy="265201"/>
              </a:xfrm>
              <a:prstGeom prst="rect">
                <a:avLst/>
              </a:prstGeom>
              <a:blipFill>
                <a:blip r:embed="rId5"/>
                <a:stretch>
                  <a:fillRect l="-14815" r="-3704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F13D8B6B-24F7-6548-8EFE-7D2A8051E8C9}"/>
              </a:ext>
            </a:extLst>
          </p:cNvPr>
          <p:cNvCxnSpPr>
            <a:cxnSpLocks/>
          </p:cNvCxnSpPr>
          <p:nvPr/>
        </p:nvCxnSpPr>
        <p:spPr>
          <a:xfrm flipV="1">
            <a:off x="3181577" y="1473680"/>
            <a:ext cx="0" cy="6112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80BCF66-DC6D-F649-977B-71D4A66F8791}"/>
                  </a:ext>
                </a:extLst>
              </p:cNvPr>
              <p:cNvSpPr txBox="1"/>
              <p:nvPr/>
            </p:nvSpPr>
            <p:spPr>
              <a:xfrm>
                <a:off x="3061743" y="2025312"/>
                <a:ext cx="26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80BCF66-DC6D-F649-977B-71D4A66F8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743" y="2025312"/>
                <a:ext cx="268856" cy="246221"/>
              </a:xfrm>
              <a:prstGeom prst="rect">
                <a:avLst/>
              </a:prstGeom>
              <a:blipFill>
                <a:blip r:embed="rId6"/>
                <a:stretch>
                  <a:fillRect l="-4545" r="-4545" b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200E2CA-87C2-D740-AF5B-5F6FE830C3EB}"/>
                  </a:ext>
                </a:extLst>
              </p:cNvPr>
              <p:cNvSpPr txBox="1"/>
              <p:nvPr/>
            </p:nvSpPr>
            <p:spPr>
              <a:xfrm>
                <a:off x="3443786" y="2030969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200E2CA-87C2-D740-AF5B-5F6FE830C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786" y="2030969"/>
                <a:ext cx="166520" cy="246221"/>
              </a:xfrm>
              <a:prstGeom prst="rect">
                <a:avLst/>
              </a:prstGeom>
              <a:blipFill>
                <a:blip r:embed="rId7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B808ECEF-754A-5146-89CD-08DEF5776F1C}"/>
              </a:ext>
            </a:extLst>
          </p:cNvPr>
          <p:cNvCxnSpPr/>
          <p:nvPr/>
        </p:nvCxnSpPr>
        <p:spPr>
          <a:xfrm flipV="1">
            <a:off x="931074" y="1094480"/>
            <a:ext cx="0" cy="103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FBB2F-4249-194E-BCB1-4B9F93AC415F}"/>
                  </a:ext>
                </a:extLst>
              </p:cNvPr>
              <p:cNvSpPr txBox="1"/>
              <p:nvPr/>
            </p:nvSpPr>
            <p:spPr>
              <a:xfrm>
                <a:off x="991123" y="890260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FBB2F-4249-194E-BCB1-4B9F93AC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23" y="890260"/>
                <a:ext cx="187551" cy="246221"/>
              </a:xfrm>
              <a:prstGeom prst="rect">
                <a:avLst/>
              </a:prstGeom>
              <a:blipFill>
                <a:blip r:embed="rId8"/>
                <a:stretch>
                  <a:fillRect l="-18750" r="-1875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D9805AFC-0DC7-E349-8D41-7086C5C1BAAB}"/>
              </a:ext>
            </a:extLst>
          </p:cNvPr>
          <p:cNvCxnSpPr/>
          <p:nvPr/>
        </p:nvCxnSpPr>
        <p:spPr>
          <a:xfrm>
            <a:off x="852849" y="1909444"/>
            <a:ext cx="187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箭頭接點 54">
            <a:extLst>
              <a:ext uri="{FF2B5EF4-FFF2-40B4-BE49-F238E27FC236}">
                <a16:creationId xmlns:a16="http://schemas.microsoft.com/office/drawing/2014/main" id="{1F4882C0-DD5F-7247-B402-5E2D93E72DE3}"/>
              </a:ext>
            </a:extLst>
          </p:cNvPr>
          <p:cNvCxnSpPr>
            <a:cxnSpLocks/>
          </p:cNvCxnSpPr>
          <p:nvPr/>
        </p:nvCxnSpPr>
        <p:spPr>
          <a:xfrm flipV="1">
            <a:off x="1714061" y="1923160"/>
            <a:ext cx="31329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A5FF0EA3-6D59-564F-BE40-00D8FBB7BEC2}"/>
                  </a:ext>
                </a:extLst>
              </p:cNvPr>
              <p:cNvSpPr txBox="1"/>
              <p:nvPr/>
            </p:nvSpPr>
            <p:spPr>
              <a:xfrm>
                <a:off x="4892762" y="1779314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A5FF0EA3-6D59-564F-BE40-00D8FBB7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62" y="1779314"/>
                <a:ext cx="166520" cy="246221"/>
              </a:xfrm>
              <a:prstGeom prst="rect">
                <a:avLst/>
              </a:prstGeom>
              <a:blipFill>
                <a:blip r:embed="rId9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03E61D3-7CE4-2D4C-916A-28B0ADAC8DE2}"/>
              </a:ext>
            </a:extLst>
          </p:cNvPr>
          <p:cNvCxnSpPr>
            <a:cxnSpLocks/>
          </p:cNvCxnSpPr>
          <p:nvPr/>
        </p:nvCxnSpPr>
        <p:spPr>
          <a:xfrm flipV="1">
            <a:off x="1994972" y="1795476"/>
            <a:ext cx="0" cy="251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347435D-0342-544F-B3E4-5A08DFF2089A}"/>
                  </a:ext>
                </a:extLst>
              </p:cNvPr>
              <p:cNvSpPr/>
              <p:nvPr/>
            </p:nvSpPr>
            <p:spPr>
              <a:xfrm>
                <a:off x="1815761" y="1995850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347435D-0342-544F-B3E4-5A08DFF20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61" y="1995850"/>
                <a:ext cx="34977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C89BB1E-A889-A846-8270-4A807B0FAB98}"/>
              </a:ext>
            </a:extLst>
          </p:cNvPr>
          <p:cNvCxnSpPr>
            <a:cxnSpLocks/>
          </p:cNvCxnSpPr>
          <p:nvPr/>
        </p:nvCxnSpPr>
        <p:spPr>
          <a:xfrm flipV="1">
            <a:off x="3530694" y="1354739"/>
            <a:ext cx="7314" cy="7374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箭頭接點 81">
            <a:extLst>
              <a:ext uri="{FF2B5EF4-FFF2-40B4-BE49-F238E27FC236}">
                <a16:creationId xmlns:a16="http://schemas.microsoft.com/office/drawing/2014/main" id="{E9AF9ABF-B6D7-A047-A60B-CCC6D6282A33}"/>
              </a:ext>
            </a:extLst>
          </p:cNvPr>
          <p:cNvCxnSpPr>
            <a:cxnSpLocks/>
          </p:cNvCxnSpPr>
          <p:nvPr/>
        </p:nvCxnSpPr>
        <p:spPr>
          <a:xfrm>
            <a:off x="3534351" y="1594872"/>
            <a:ext cx="0" cy="15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C025B824-A7CA-D245-B8B3-6D815EC61C94}"/>
              </a:ext>
            </a:extLst>
          </p:cNvPr>
          <p:cNvCxnSpPr>
            <a:cxnSpLocks/>
          </p:cNvCxnSpPr>
          <p:nvPr/>
        </p:nvCxnSpPr>
        <p:spPr>
          <a:xfrm flipH="1">
            <a:off x="2588898" y="1750443"/>
            <a:ext cx="960542" cy="241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9559D1FC-BE9B-8246-99A1-073E130A271D}"/>
              </a:ext>
            </a:extLst>
          </p:cNvPr>
          <p:cNvCxnSpPr>
            <a:cxnSpLocks/>
          </p:cNvCxnSpPr>
          <p:nvPr/>
        </p:nvCxnSpPr>
        <p:spPr>
          <a:xfrm flipV="1">
            <a:off x="2588898" y="1697969"/>
            <a:ext cx="0" cy="3550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419A27FD-DEEC-6848-A420-756E1E0EE7C1}"/>
                  </a:ext>
                </a:extLst>
              </p:cNvPr>
              <p:cNvSpPr txBox="1"/>
              <p:nvPr/>
            </p:nvSpPr>
            <p:spPr>
              <a:xfrm>
                <a:off x="2489066" y="2046858"/>
                <a:ext cx="1699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419A27FD-DEEC-6848-A420-756E1E0EE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66" y="2046858"/>
                <a:ext cx="169918" cy="246221"/>
              </a:xfrm>
              <a:prstGeom prst="rect">
                <a:avLst/>
              </a:prstGeom>
              <a:blipFill>
                <a:blip r:embed="rId11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群組 96">
            <a:extLst>
              <a:ext uri="{FF2B5EF4-FFF2-40B4-BE49-F238E27FC236}">
                <a16:creationId xmlns:a16="http://schemas.microsoft.com/office/drawing/2014/main" id="{E25789B3-5B6C-3A45-9E02-63233AEE0E65}"/>
              </a:ext>
            </a:extLst>
          </p:cNvPr>
          <p:cNvGrpSpPr/>
          <p:nvPr/>
        </p:nvGrpSpPr>
        <p:grpSpPr>
          <a:xfrm>
            <a:off x="3015007" y="1492883"/>
            <a:ext cx="34937" cy="180855"/>
            <a:chOff x="5860691" y="3600805"/>
            <a:chExt cx="603935" cy="2072336"/>
          </a:xfrm>
        </p:grpSpPr>
        <p:sp>
          <p:nvSpPr>
            <p:cNvPr id="95" name="弧線 94">
              <a:extLst>
                <a:ext uri="{FF2B5EF4-FFF2-40B4-BE49-F238E27FC236}">
                  <a16:creationId xmlns:a16="http://schemas.microsoft.com/office/drawing/2014/main" id="{F214B409-BD6A-8748-8675-BF278D14EB45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6" name="弧線 95">
              <a:extLst>
                <a:ext uri="{FF2B5EF4-FFF2-40B4-BE49-F238E27FC236}">
                  <a16:creationId xmlns:a16="http://schemas.microsoft.com/office/drawing/2014/main" id="{9307143D-5E3A-754A-8496-FF04675C1868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FA69D4BB-6C21-1247-BFB9-D53408171CD5}"/>
              </a:ext>
            </a:extLst>
          </p:cNvPr>
          <p:cNvGrpSpPr/>
          <p:nvPr/>
        </p:nvGrpSpPr>
        <p:grpSpPr>
          <a:xfrm rot="10800000">
            <a:off x="3049333" y="1492883"/>
            <a:ext cx="34937" cy="180855"/>
            <a:chOff x="5860691" y="3600805"/>
            <a:chExt cx="603935" cy="2072336"/>
          </a:xfrm>
        </p:grpSpPr>
        <p:sp>
          <p:nvSpPr>
            <p:cNvPr id="99" name="弧線 98">
              <a:extLst>
                <a:ext uri="{FF2B5EF4-FFF2-40B4-BE49-F238E27FC236}">
                  <a16:creationId xmlns:a16="http://schemas.microsoft.com/office/drawing/2014/main" id="{1A6E6961-6BD6-104C-BA20-CB537ED751D4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0" name="弧線 99">
              <a:extLst>
                <a:ext uri="{FF2B5EF4-FFF2-40B4-BE49-F238E27FC236}">
                  <a16:creationId xmlns:a16="http://schemas.microsoft.com/office/drawing/2014/main" id="{383C56F3-335B-E948-9056-D67E5F19E5DA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6C19B511-389B-9647-95B1-07A6B0E6BE1C}"/>
              </a:ext>
            </a:extLst>
          </p:cNvPr>
          <p:cNvGrpSpPr/>
          <p:nvPr/>
        </p:nvGrpSpPr>
        <p:grpSpPr>
          <a:xfrm>
            <a:off x="3083534" y="1476000"/>
            <a:ext cx="34937" cy="217472"/>
            <a:chOff x="5860691" y="3600805"/>
            <a:chExt cx="603935" cy="2072336"/>
          </a:xfrm>
        </p:grpSpPr>
        <p:sp>
          <p:nvSpPr>
            <p:cNvPr id="102" name="弧線 101">
              <a:extLst>
                <a:ext uri="{FF2B5EF4-FFF2-40B4-BE49-F238E27FC236}">
                  <a16:creationId xmlns:a16="http://schemas.microsoft.com/office/drawing/2014/main" id="{82D2C854-A691-6047-86CB-D2FE70DA2B1C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3" name="弧線 102">
              <a:extLst>
                <a:ext uri="{FF2B5EF4-FFF2-40B4-BE49-F238E27FC236}">
                  <a16:creationId xmlns:a16="http://schemas.microsoft.com/office/drawing/2014/main" id="{501A3B50-C8C6-E749-A42C-E67EE6697E65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E28D652C-64A6-D44B-984B-DCC015A56191}"/>
              </a:ext>
            </a:extLst>
          </p:cNvPr>
          <p:cNvGrpSpPr/>
          <p:nvPr/>
        </p:nvGrpSpPr>
        <p:grpSpPr>
          <a:xfrm rot="10800000">
            <a:off x="3117617" y="1476000"/>
            <a:ext cx="34937" cy="217472"/>
            <a:chOff x="5860691" y="3600805"/>
            <a:chExt cx="603935" cy="2072336"/>
          </a:xfrm>
        </p:grpSpPr>
        <p:sp>
          <p:nvSpPr>
            <p:cNvPr id="105" name="弧線 104">
              <a:extLst>
                <a:ext uri="{FF2B5EF4-FFF2-40B4-BE49-F238E27FC236}">
                  <a16:creationId xmlns:a16="http://schemas.microsoft.com/office/drawing/2014/main" id="{4240B78E-2EC2-0E4A-9DCD-47B46637C031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6" name="弧線 105">
              <a:extLst>
                <a:ext uri="{FF2B5EF4-FFF2-40B4-BE49-F238E27FC236}">
                  <a16:creationId xmlns:a16="http://schemas.microsoft.com/office/drawing/2014/main" id="{8CE64D6C-B9AE-2B45-A88B-8E557421C181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51CDC6E3-747B-EE44-9EFA-3288C3C19C0D}"/>
              </a:ext>
            </a:extLst>
          </p:cNvPr>
          <p:cNvGrpSpPr/>
          <p:nvPr/>
        </p:nvGrpSpPr>
        <p:grpSpPr>
          <a:xfrm>
            <a:off x="3153051" y="1318805"/>
            <a:ext cx="496221" cy="480929"/>
            <a:chOff x="4309020" y="4358262"/>
            <a:chExt cx="1099887" cy="1058357"/>
          </a:xfrm>
        </p:grpSpPr>
        <p:sp>
          <p:nvSpPr>
            <p:cNvPr id="108" name="弧線 107">
              <a:extLst>
                <a:ext uri="{FF2B5EF4-FFF2-40B4-BE49-F238E27FC236}">
                  <a16:creationId xmlns:a16="http://schemas.microsoft.com/office/drawing/2014/main" id="{E6E9C5B5-5950-094F-9641-DABA25E46992}"/>
                </a:ext>
              </a:extLst>
            </p:cNvPr>
            <p:cNvSpPr/>
            <p:nvPr/>
          </p:nvSpPr>
          <p:spPr>
            <a:xfrm>
              <a:off x="4309020" y="4492807"/>
              <a:ext cx="129811" cy="923812"/>
            </a:xfrm>
            <a:prstGeom prst="arc">
              <a:avLst>
                <a:gd name="adj1" fmla="val 16200000"/>
                <a:gd name="adj2" fmla="val 1653776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D1FFC96E-9330-FB40-ADD7-C06F4A35EA80}"/>
                </a:ext>
              </a:extLst>
            </p:cNvPr>
            <p:cNvGrpSpPr/>
            <p:nvPr/>
          </p:nvGrpSpPr>
          <p:grpSpPr>
            <a:xfrm>
              <a:off x="4309020" y="4358262"/>
              <a:ext cx="1099887" cy="1053900"/>
              <a:chOff x="4309020" y="4358262"/>
              <a:chExt cx="1099887" cy="1053900"/>
            </a:xfrm>
          </p:grpSpPr>
          <p:sp>
            <p:nvSpPr>
              <p:cNvPr id="109" name="弧線 108">
                <a:extLst>
                  <a:ext uri="{FF2B5EF4-FFF2-40B4-BE49-F238E27FC236}">
                    <a16:creationId xmlns:a16="http://schemas.microsoft.com/office/drawing/2014/main" id="{741B8CAE-733F-FF48-B0CF-9DFBBC11FF16}"/>
                  </a:ext>
                </a:extLst>
              </p:cNvPr>
              <p:cNvSpPr/>
              <p:nvPr/>
            </p:nvSpPr>
            <p:spPr>
              <a:xfrm flipH="1">
                <a:off x="4309020" y="4488350"/>
                <a:ext cx="129811" cy="923812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0" name="弧線 109">
                <a:extLst>
                  <a:ext uri="{FF2B5EF4-FFF2-40B4-BE49-F238E27FC236}">
                    <a16:creationId xmlns:a16="http://schemas.microsoft.com/office/drawing/2014/main" id="{A91CEC54-8DE5-9F42-B9C8-0A93F63F623D}"/>
                  </a:ext>
                </a:extLst>
              </p:cNvPr>
              <p:cNvSpPr/>
              <p:nvPr/>
            </p:nvSpPr>
            <p:spPr>
              <a:xfrm rot="10377884">
                <a:off x="4411747" y="4358262"/>
                <a:ext cx="236577" cy="391245"/>
              </a:xfrm>
              <a:prstGeom prst="arc">
                <a:avLst>
                  <a:gd name="adj1" fmla="val 17896881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6" name="弧線 115">
                <a:extLst>
                  <a:ext uri="{FF2B5EF4-FFF2-40B4-BE49-F238E27FC236}">
                    <a16:creationId xmlns:a16="http://schemas.microsoft.com/office/drawing/2014/main" id="{BA007413-771A-F74E-852B-DBED9E7A8F07}"/>
                  </a:ext>
                </a:extLst>
              </p:cNvPr>
              <p:cNvSpPr/>
              <p:nvPr/>
            </p:nvSpPr>
            <p:spPr>
              <a:xfrm rot="5891555">
                <a:off x="4673179" y="4165673"/>
                <a:ext cx="489813" cy="981643"/>
              </a:xfrm>
              <a:prstGeom prst="arc">
                <a:avLst>
                  <a:gd name="adj1" fmla="val 20113729"/>
                  <a:gd name="adj2" fmla="val 473361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DD15244-B239-8349-AFAC-2AE36B5A147C}"/>
                  </a:ext>
                </a:extLst>
              </p:cNvPr>
              <p:cNvSpPr/>
              <p:nvPr/>
            </p:nvSpPr>
            <p:spPr>
              <a:xfrm>
                <a:off x="2440620" y="1136481"/>
                <a:ext cx="771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DD15244-B239-8349-AFAC-2AE36B5A1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20" y="1136481"/>
                <a:ext cx="771493" cy="338554"/>
              </a:xfrm>
              <a:prstGeom prst="rect">
                <a:avLst/>
              </a:prstGeom>
              <a:blipFill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692001A-A200-AB47-8B3A-2120A9EF0C0E}"/>
                  </a:ext>
                </a:extLst>
              </p:cNvPr>
              <p:cNvSpPr/>
              <p:nvPr/>
            </p:nvSpPr>
            <p:spPr>
              <a:xfrm>
                <a:off x="6046593" y="1352620"/>
                <a:ext cx="4672946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692001A-A200-AB47-8B3A-2120A9EF0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593" y="1352620"/>
                <a:ext cx="4672946" cy="692305"/>
              </a:xfrm>
              <a:prstGeom prst="rect">
                <a:avLst/>
              </a:prstGeom>
              <a:blipFill>
                <a:blip r:embed="rId13"/>
                <a:stretch>
                  <a:fillRect t="-136364" b="-19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2254717E-6115-9D46-A18D-B85959D66817}"/>
              </a:ext>
            </a:extLst>
          </p:cNvPr>
          <p:cNvCxnSpPr/>
          <p:nvPr/>
        </p:nvCxnSpPr>
        <p:spPr>
          <a:xfrm>
            <a:off x="759816" y="2334404"/>
            <a:ext cx="1057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手繪多邊形 62">
            <a:extLst>
              <a:ext uri="{FF2B5EF4-FFF2-40B4-BE49-F238E27FC236}">
                <a16:creationId xmlns:a16="http://schemas.microsoft.com/office/drawing/2014/main" id="{E80C9D8E-E881-DF41-92DB-BB99D4A9970E}"/>
              </a:ext>
            </a:extLst>
          </p:cNvPr>
          <p:cNvSpPr/>
          <p:nvPr/>
        </p:nvSpPr>
        <p:spPr>
          <a:xfrm>
            <a:off x="1100345" y="4666622"/>
            <a:ext cx="647310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74E82791-1E2A-2143-A899-639F01B5CF97}"/>
              </a:ext>
            </a:extLst>
          </p:cNvPr>
          <p:cNvCxnSpPr>
            <a:cxnSpLocks/>
          </p:cNvCxnSpPr>
          <p:nvPr/>
        </p:nvCxnSpPr>
        <p:spPr>
          <a:xfrm flipV="1">
            <a:off x="1747655" y="3828067"/>
            <a:ext cx="723739" cy="83481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B9E320C1-8BCE-EC4C-B2E5-1460E16CF39A}"/>
              </a:ext>
            </a:extLst>
          </p:cNvPr>
          <p:cNvCxnSpPr>
            <a:cxnSpLocks/>
          </p:cNvCxnSpPr>
          <p:nvPr/>
        </p:nvCxnSpPr>
        <p:spPr>
          <a:xfrm flipV="1">
            <a:off x="2676955" y="2776134"/>
            <a:ext cx="723739" cy="83481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ED836052-758F-5745-8BF4-95FC709D0EDA}"/>
              </a:ext>
            </a:extLst>
          </p:cNvPr>
          <p:cNvCxnSpPr>
            <a:cxnSpLocks/>
          </p:cNvCxnSpPr>
          <p:nvPr/>
        </p:nvCxnSpPr>
        <p:spPr>
          <a:xfrm flipV="1">
            <a:off x="2471394" y="3824327"/>
            <a:ext cx="0" cy="83855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77A29DE1-B885-9C43-8F41-A55F9C896122}"/>
              </a:ext>
            </a:extLst>
          </p:cNvPr>
          <p:cNvCxnSpPr>
            <a:cxnSpLocks/>
          </p:cNvCxnSpPr>
          <p:nvPr/>
        </p:nvCxnSpPr>
        <p:spPr>
          <a:xfrm flipV="1">
            <a:off x="2676955" y="3610948"/>
            <a:ext cx="0" cy="105193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3D6CE049-BF2D-D74F-970A-2270435C0F16}"/>
              </a:ext>
            </a:extLst>
          </p:cNvPr>
          <p:cNvCxnSpPr>
            <a:cxnSpLocks/>
          </p:cNvCxnSpPr>
          <p:nvPr/>
        </p:nvCxnSpPr>
        <p:spPr>
          <a:xfrm flipH="1">
            <a:off x="2465083" y="4664686"/>
            <a:ext cx="21187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063EC31-33ED-234F-911D-87BEF49EC993}"/>
                  </a:ext>
                </a:extLst>
              </p:cNvPr>
              <p:cNvSpPr txBox="1"/>
              <p:nvPr/>
            </p:nvSpPr>
            <p:spPr>
              <a:xfrm>
                <a:off x="2309600" y="3166713"/>
                <a:ext cx="5426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063EC31-33ED-234F-911D-87BEF49E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00" y="3166713"/>
                <a:ext cx="542648" cy="246221"/>
              </a:xfrm>
              <a:prstGeom prst="rect">
                <a:avLst/>
              </a:prstGeom>
              <a:blipFill>
                <a:blip r:embed="rId14"/>
                <a:stretch>
                  <a:fillRect l="-6818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1059ACC8-0841-4A45-B6A4-680EFCC2D2E3}"/>
                  </a:ext>
                </a:extLst>
              </p:cNvPr>
              <p:cNvSpPr txBox="1"/>
              <p:nvPr/>
            </p:nvSpPr>
            <p:spPr>
              <a:xfrm>
                <a:off x="2296006" y="4825638"/>
                <a:ext cx="5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1059ACC8-0841-4A45-B6A4-680EFCC2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006" y="4825638"/>
                <a:ext cx="565796" cy="246221"/>
              </a:xfrm>
              <a:prstGeom prst="rect">
                <a:avLst/>
              </a:prstGeom>
              <a:blipFill>
                <a:blip r:embed="rId15"/>
                <a:stretch>
                  <a:fillRect l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箭頭接點 73">
            <a:extLst>
              <a:ext uri="{FF2B5EF4-FFF2-40B4-BE49-F238E27FC236}">
                <a16:creationId xmlns:a16="http://schemas.microsoft.com/office/drawing/2014/main" id="{F08E1BEF-0086-A44F-8F62-D3A0910A475E}"/>
              </a:ext>
            </a:extLst>
          </p:cNvPr>
          <p:cNvCxnSpPr/>
          <p:nvPr/>
        </p:nvCxnSpPr>
        <p:spPr>
          <a:xfrm flipV="1">
            <a:off x="2571019" y="4243604"/>
            <a:ext cx="0" cy="41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2C37BDC6-1BE6-7D42-A9F3-E16CEED51A99}"/>
              </a:ext>
            </a:extLst>
          </p:cNvPr>
          <p:cNvCxnSpPr>
            <a:cxnSpLocks/>
          </p:cNvCxnSpPr>
          <p:nvPr/>
        </p:nvCxnSpPr>
        <p:spPr>
          <a:xfrm flipH="1" flipV="1">
            <a:off x="2109524" y="4243604"/>
            <a:ext cx="4614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83301F3-1740-F542-91B6-D3BE254A5CC6}"/>
                  </a:ext>
                </a:extLst>
              </p:cNvPr>
              <p:cNvSpPr txBox="1"/>
              <p:nvPr/>
            </p:nvSpPr>
            <p:spPr>
              <a:xfrm>
                <a:off x="2255583" y="3998415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83301F3-1740-F542-91B6-D3BE254A5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83" y="3998415"/>
                <a:ext cx="187551" cy="246221"/>
              </a:xfrm>
              <a:prstGeom prst="rect">
                <a:avLst/>
              </a:prstGeom>
              <a:blipFill>
                <a:blip r:embed="rId16"/>
                <a:stretch>
                  <a:fillRect l="-26667" r="-2000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40F8E024-F0C7-3E4D-BA21-E41E45F64EF6}"/>
                  </a:ext>
                </a:extLst>
              </p:cNvPr>
              <p:cNvSpPr txBox="1"/>
              <p:nvPr/>
            </p:nvSpPr>
            <p:spPr>
              <a:xfrm>
                <a:off x="2715031" y="4528122"/>
                <a:ext cx="182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40F8E024-F0C7-3E4D-BA21-E41E45F64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31" y="4528122"/>
                <a:ext cx="182935" cy="246221"/>
              </a:xfrm>
              <a:prstGeom prst="rect">
                <a:avLst/>
              </a:prstGeom>
              <a:blipFill>
                <a:blip r:embed="rId17"/>
                <a:stretch>
                  <a:fillRect l="-20000" r="-2000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3609032-F451-8546-BB90-E957CF7623B1}"/>
                  </a:ext>
                </a:extLst>
              </p:cNvPr>
              <p:cNvSpPr txBox="1"/>
              <p:nvPr/>
            </p:nvSpPr>
            <p:spPr>
              <a:xfrm>
                <a:off x="2712107" y="4118661"/>
                <a:ext cx="2308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3609032-F451-8546-BB90-E957CF762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107" y="4118661"/>
                <a:ext cx="230832" cy="246221"/>
              </a:xfrm>
              <a:prstGeom prst="rect">
                <a:avLst/>
              </a:prstGeom>
              <a:blipFill>
                <a:blip r:embed="rId18"/>
                <a:stretch>
                  <a:fillRect l="-21053" r="-15789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3714D1AC-DD93-FE46-BCFC-FE96B07214C6}"/>
                  </a:ext>
                </a:extLst>
              </p:cNvPr>
              <p:cNvSpPr txBox="1"/>
              <p:nvPr/>
            </p:nvSpPr>
            <p:spPr>
              <a:xfrm>
                <a:off x="1764235" y="4105104"/>
                <a:ext cx="2837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3714D1AC-DD93-FE46-BCFC-FE96B072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35" y="4105104"/>
                <a:ext cx="283731" cy="246221"/>
              </a:xfrm>
              <a:prstGeom prst="rect">
                <a:avLst/>
              </a:prstGeom>
              <a:blipFill>
                <a:blip r:embed="rId19"/>
                <a:stretch>
                  <a:fillRect l="-17391" r="-17391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277913EB-25E8-9A40-B456-7E0ECDA0A300}"/>
                  </a:ext>
                </a:extLst>
              </p:cNvPr>
              <p:cNvSpPr txBox="1"/>
              <p:nvPr/>
            </p:nvSpPr>
            <p:spPr>
              <a:xfrm>
                <a:off x="991123" y="5421714"/>
                <a:ext cx="30750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1600" dirty="0"/>
                  <a:t>Phonon-assisted tunneling: </a:t>
                </a:r>
                <a14:m>
                  <m:oMath xmlns:m="http://schemas.openxmlformats.org/officeDocument/2006/math"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</m:oMath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277913EB-25E8-9A40-B456-7E0ECDA0A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23" y="5421714"/>
                <a:ext cx="3075073" cy="338554"/>
              </a:xfrm>
              <a:prstGeom prst="rect">
                <a:avLst/>
              </a:prstGeom>
              <a:blipFill>
                <a:blip r:embed="rId20"/>
                <a:stretch>
                  <a:fillRect l="-823" t="-3571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7365B7-C74B-3141-A7C6-DDE3AFEB252B}"/>
                  </a:ext>
                </a:extLst>
              </p:cNvPr>
              <p:cNvSpPr txBox="1"/>
              <p:nvPr/>
            </p:nvSpPr>
            <p:spPr>
              <a:xfrm>
                <a:off x="4078712" y="2482376"/>
                <a:ext cx="3468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thermal</m:t>
                          </m:r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emission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tunneling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7365B7-C74B-3141-A7C6-DDE3AFEB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12" y="2482376"/>
                <a:ext cx="3468322" cy="246221"/>
              </a:xfrm>
              <a:prstGeom prst="rect">
                <a:avLst/>
              </a:prstGeom>
              <a:blipFill>
                <a:blip r:embed="rId21"/>
                <a:stretch>
                  <a:fillRect t="-476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60EE623-43B0-2641-AF2D-7EBB0714E857}"/>
                  </a:ext>
                </a:extLst>
              </p:cNvPr>
              <p:cNvSpPr txBox="1"/>
              <p:nvPr/>
            </p:nvSpPr>
            <p:spPr>
              <a:xfrm>
                <a:off x="4256569" y="2754811"/>
                <a:ext cx="6431569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1" lang="en-US" altLang="zh-TW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zh-TW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TW" sz="16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TW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60EE623-43B0-2641-AF2D-7EBB0714E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69" y="2754811"/>
                <a:ext cx="6431569" cy="602857"/>
              </a:xfrm>
              <a:prstGeom prst="rect">
                <a:avLst/>
              </a:prstGeom>
              <a:blipFill>
                <a:blip r:embed="rId22"/>
                <a:stretch>
                  <a:fillRect t="-164583" b="-2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8C87AE45-E5EE-2B4A-8800-0E1DFFF85E8D}"/>
              </a:ext>
            </a:extLst>
          </p:cNvPr>
          <p:cNvCxnSpPr>
            <a:cxnSpLocks/>
          </p:cNvCxnSpPr>
          <p:nvPr/>
        </p:nvCxnSpPr>
        <p:spPr>
          <a:xfrm flipV="1">
            <a:off x="1140553" y="3436936"/>
            <a:ext cx="0" cy="1758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C5B05738-1C57-BD4D-A2CC-B17C6A6E27DE}"/>
                  </a:ext>
                </a:extLst>
              </p:cNvPr>
              <p:cNvSpPr txBox="1"/>
              <p:nvPr/>
            </p:nvSpPr>
            <p:spPr>
              <a:xfrm>
                <a:off x="1083672" y="3166713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C5B05738-1C57-BD4D-A2CC-B17C6A6E2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72" y="3166713"/>
                <a:ext cx="187551" cy="246221"/>
              </a:xfrm>
              <a:prstGeom prst="rect">
                <a:avLst/>
              </a:prstGeom>
              <a:blipFill>
                <a:blip r:embed="rId23"/>
                <a:stretch>
                  <a:fillRect l="-18750" r="-18750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06815036-6798-454F-A895-F17FB8C00003}"/>
              </a:ext>
            </a:extLst>
          </p:cNvPr>
          <p:cNvCxnSpPr/>
          <p:nvPr/>
        </p:nvCxnSpPr>
        <p:spPr>
          <a:xfrm>
            <a:off x="1062328" y="4976559"/>
            <a:ext cx="187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D7D438-889E-FA43-B669-DF9BFA98803F}"/>
                  </a:ext>
                </a:extLst>
              </p:cNvPr>
              <p:cNvSpPr txBox="1"/>
              <p:nvPr/>
            </p:nvSpPr>
            <p:spPr>
              <a:xfrm>
                <a:off x="4028879" y="3383882"/>
                <a:ext cx="2653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16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𝑞𝐹𝑥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TW" sz="1600" dirty="0"/>
                  <a:t>,</a:t>
                </a:r>
                <a:endParaRPr kumimoji="1"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D7D438-889E-FA43-B669-DF9BFA988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879" y="3383882"/>
                <a:ext cx="2653162" cy="338554"/>
              </a:xfrm>
              <a:prstGeom prst="rect">
                <a:avLst/>
              </a:prstGeom>
              <a:blipFill>
                <a:blip r:embed="rId24"/>
                <a:stretch>
                  <a:fillRect l="-952" t="-3571" r="-476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342BA1D8-DABF-D140-B030-9EC88CC0E6C3}"/>
                  </a:ext>
                </a:extLst>
              </p:cNvPr>
              <p:cNvSpPr txBox="1"/>
              <p:nvPr/>
            </p:nvSpPr>
            <p:spPr>
              <a:xfrm>
                <a:off x="4078712" y="3768601"/>
                <a:ext cx="7506670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1" lang="en-US" altLang="zh-TW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342BA1D8-DABF-D140-B030-9EC88CC0E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12" y="3768601"/>
                <a:ext cx="7506670" cy="553741"/>
              </a:xfrm>
              <a:prstGeom prst="rect">
                <a:avLst/>
              </a:prstGeom>
              <a:blipFill>
                <a:blip r:embed="rId25"/>
                <a:stretch>
                  <a:fillRect t="-179545" b="-26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9AAF0489-3D77-794A-B1DF-4CE6F3C81864}"/>
                  </a:ext>
                </a:extLst>
              </p:cNvPr>
              <p:cNvSpPr txBox="1"/>
              <p:nvPr/>
            </p:nvSpPr>
            <p:spPr>
              <a:xfrm>
                <a:off x="4344695" y="4521543"/>
                <a:ext cx="6153864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1" lang="en-US" altLang="zh-TW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9AAF0489-3D77-794A-B1DF-4CE6F3C81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95" y="4521543"/>
                <a:ext cx="6153864" cy="558423"/>
              </a:xfrm>
              <a:prstGeom prst="rect">
                <a:avLst/>
              </a:prstGeom>
              <a:blipFill>
                <a:blip r:embed="rId26"/>
                <a:stretch>
                  <a:fillRect t="-175556" b="-25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8BD2657D-9282-C149-907B-AE0A090B25EF}"/>
                  </a:ext>
                </a:extLst>
              </p:cNvPr>
              <p:cNvSpPr txBox="1"/>
              <p:nvPr/>
            </p:nvSpPr>
            <p:spPr>
              <a:xfrm>
                <a:off x="4344695" y="5304397"/>
                <a:ext cx="4767459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8BD2657D-9282-C149-907B-AE0A090B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95" y="5304397"/>
                <a:ext cx="4767459" cy="558423"/>
              </a:xfrm>
              <a:prstGeom prst="rect">
                <a:avLst/>
              </a:prstGeom>
              <a:blipFill>
                <a:blip r:embed="rId27"/>
                <a:stretch>
                  <a:fillRect t="-175556" b="-25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57FB9896-7CFA-0F48-ABEE-2383B982F556}"/>
              </a:ext>
            </a:extLst>
          </p:cNvPr>
          <p:cNvGrpSpPr/>
          <p:nvPr/>
        </p:nvGrpSpPr>
        <p:grpSpPr>
          <a:xfrm>
            <a:off x="2004615" y="3961180"/>
            <a:ext cx="634265" cy="480929"/>
            <a:chOff x="3606909" y="4525937"/>
            <a:chExt cx="634265" cy="480929"/>
          </a:xfrm>
        </p:grpSpPr>
        <p:grpSp>
          <p:nvGrpSpPr>
            <p:cNvPr id="122" name="群組 121">
              <a:extLst>
                <a:ext uri="{FF2B5EF4-FFF2-40B4-BE49-F238E27FC236}">
                  <a16:creationId xmlns:a16="http://schemas.microsoft.com/office/drawing/2014/main" id="{DD94C322-4183-0E45-ADB0-C8FA17D80CCB}"/>
                </a:ext>
              </a:extLst>
            </p:cNvPr>
            <p:cNvGrpSpPr/>
            <p:nvPr/>
          </p:nvGrpSpPr>
          <p:grpSpPr>
            <a:xfrm>
              <a:off x="3606909" y="4700015"/>
              <a:ext cx="34937" cy="180855"/>
              <a:chOff x="5860691" y="3600805"/>
              <a:chExt cx="603935" cy="2072336"/>
            </a:xfrm>
          </p:grpSpPr>
          <p:sp>
            <p:nvSpPr>
              <p:cNvPr id="123" name="弧線 122">
                <a:extLst>
                  <a:ext uri="{FF2B5EF4-FFF2-40B4-BE49-F238E27FC236}">
                    <a16:creationId xmlns:a16="http://schemas.microsoft.com/office/drawing/2014/main" id="{C71829C8-BC1E-954F-BB76-799E08F9A7AE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4" name="弧線 123">
                <a:extLst>
                  <a:ext uri="{FF2B5EF4-FFF2-40B4-BE49-F238E27FC236}">
                    <a16:creationId xmlns:a16="http://schemas.microsoft.com/office/drawing/2014/main" id="{E3E8DE2F-69CB-1745-BC98-BB9E0BA64035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25" name="群組 124">
              <a:extLst>
                <a:ext uri="{FF2B5EF4-FFF2-40B4-BE49-F238E27FC236}">
                  <a16:creationId xmlns:a16="http://schemas.microsoft.com/office/drawing/2014/main" id="{3A0B811A-BCB1-A34E-8732-F128A0C29378}"/>
                </a:ext>
              </a:extLst>
            </p:cNvPr>
            <p:cNvGrpSpPr/>
            <p:nvPr/>
          </p:nvGrpSpPr>
          <p:grpSpPr>
            <a:xfrm rot="10800000">
              <a:off x="3641235" y="4700015"/>
              <a:ext cx="34937" cy="180855"/>
              <a:chOff x="5860691" y="3600805"/>
              <a:chExt cx="603935" cy="2072336"/>
            </a:xfrm>
          </p:grpSpPr>
          <p:sp>
            <p:nvSpPr>
              <p:cNvPr id="126" name="弧線 125">
                <a:extLst>
                  <a:ext uri="{FF2B5EF4-FFF2-40B4-BE49-F238E27FC236}">
                    <a16:creationId xmlns:a16="http://schemas.microsoft.com/office/drawing/2014/main" id="{F789CD5B-8D6F-B743-80EE-97CF25E7ABA2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7" name="弧線 126">
                <a:extLst>
                  <a:ext uri="{FF2B5EF4-FFF2-40B4-BE49-F238E27FC236}">
                    <a16:creationId xmlns:a16="http://schemas.microsoft.com/office/drawing/2014/main" id="{63CDBB5D-70FD-0148-B04F-159C8E4FDB5C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28" name="群組 127">
              <a:extLst>
                <a:ext uri="{FF2B5EF4-FFF2-40B4-BE49-F238E27FC236}">
                  <a16:creationId xmlns:a16="http://schemas.microsoft.com/office/drawing/2014/main" id="{531ED991-043D-3549-90CB-A260B8A88F61}"/>
                </a:ext>
              </a:extLst>
            </p:cNvPr>
            <p:cNvGrpSpPr/>
            <p:nvPr/>
          </p:nvGrpSpPr>
          <p:grpSpPr>
            <a:xfrm>
              <a:off x="3675436" y="4683132"/>
              <a:ext cx="34937" cy="217472"/>
              <a:chOff x="5860691" y="3600805"/>
              <a:chExt cx="603935" cy="2072336"/>
            </a:xfrm>
          </p:grpSpPr>
          <p:sp>
            <p:nvSpPr>
              <p:cNvPr id="129" name="弧線 128">
                <a:extLst>
                  <a:ext uri="{FF2B5EF4-FFF2-40B4-BE49-F238E27FC236}">
                    <a16:creationId xmlns:a16="http://schemas.microsoft.com/office/drawing/2014/main" id="{651E71C0-5806-F844-B04E-189C95461753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0" name="弧線 129">
                <a:extLst>
                  <a:ext uri="{FF2B5EF4-FFF2-40B4-BE49-F238E27FC236}">
                    <a16:creationId xmlns:a16="http://schemas.microsoft.com/office/drawing/2014/main" id="{8142740A-7B8C-E843-B8B4-CCE6E0BECD06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31" name="群組 130">
              <a:extLst>
                <a:ext uri="{FF2B5EF4-FFF2-40B4-BE49-F238E27FC236}">
                  <a16:creationId xmlns:a16="http://schemas.microsoft.com/office/drawing/2014/main" id="{C21BE77C-6A3E-8242-AAD6-A666D0B7E8FE}"/>
                </a:ext>
              </a:extLst>
            </p:cNvPr>
            <p:cNvGrpSpPr/>
            <p:nvPr/>
          </p:nvGrpSpPr>
          <p:grpSpPr>
            <a:xfrm rot="10800000">
              <a:off x="3709519" y="4683132"/>
              <a:ext cx="34937" cy="217472"/>
              <a:chOff x="5860691" y="3600805"/>
              <a:chExt cx="603935" cy="2072336"/>
            </a:xfrm>
          </p:grpSpPr>
          <p:sp>
            <p:nvSpPr>
              <p:cNvPr id="132" name="弧線 131">
                <a:extLst>
                  <a:ext uri="{FF2B5EF4-FFF2-40B4-BE49-F238E27FC236}">
                    <a16:creationId xmlns:a16="http://schemas.microsoft.com/office/drawing/2014/main" id="{DF8E5E63-8F83-4941-9F12-F88225049367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3" name="弧線 132">
                <a:extLst>
                  <a:ext uri="{FF2B5EF4-FFF2-40B4-BE49-F238E27FC236}">
                    <a16:creationId xmlns:a16="http://schemas.microsoft.com/office/drawing/2014/main" id="{2E6801CA-9C37-C84C-AD55-7766C7CF03E8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34" name="群組 133">
              <a:extLst>
                <a:ext uri="{FF2B5EF4-FFF2-40B4-BE49-F238E27FC236}">
                  <a16:creationId xmlns:a16="http://schemas.microsoft.com/office/drawing/2014/main" id="{B71C4D69-3453-D641-82AE-72A42C47CED1}"/>
                </a:ext>
              </a:extLst>
            </p:cNvPr>
            <p:cNvGrpSpPr/>
            <p:nvPr/>
          </p:nvGrpSpPr>
          <p:grpSpPr>
            <a:xfrm>
              <a:off x="3744953" y="4525937"/>
              <a:ext cx="496221" cy="480929"/>
              <a:chOff x="4309020" y="4358262"/>
              <a:chExt cx="1099887" cy="1058357"/>
            </a:xfrm>
          </p:grpSpPr>
          <p:sp>
            <p:nvSpPr>
              <p:cNvPr id="135" name="弧線 134">
                <a:extLst>
                  <a:ext uri="{FF2B5EF4-FFF2-40B4-BE49-F238E27FC236}">
                    <a16:creationId xmlns:a16="http://schemas.microsoft.com/office/drawing/2014/main" id="{398E9675-C37E-0242-A17B-95C2A874B32D}"/>
                  </a:ext>
                </a:extLst>
              </p:cNvPr>
              <p:cNvSpPr/>
              <p:nvPr/>
            </p:nvSpPr>
            <p:spPr>
              <a:xfrm>
                <a:off x="4309020" y="4492807"/>
                <a:ext cx="129811" cy="923812"/>
              </a:xfrm>
              <a:prstGeom prst="arc">
                <a:avLst>
                  <a:gd name="adj1" fmla="val 16200000"/>
                  <a:gd name="adj2" fmla="val 1653776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grpSp>
            <p:nvGrpSpPr>
              <p:cNvPr id="136" name="群組 135">
                <a:extLst>
                  <a:ext uri="{FF2B5EF4-FFF2-40B4-BE49-F238E27FC236}">
                    <a16:creationId xmlns:a16="http://schemas.microsoft.com/office/drawing/2014/main" id="{F8487DE1-65C2-7D48-B411-2444BADCB2DE}"/>
                  </a:ext>
                </a:extLst>
              </p:cNvPr>
              <p:cNvGrpSpPr/>
              <p:nvPr/>
            </p:nvGrpSpPr>
            <p:grpSpPr>
              <a:xfrm>
                <a:off x="4309020" y="4358262"/>
                <a:ext cx="1099887" cy="1053900"/>
                <a:chOff x="4309020" y="4358262"/>
                <a:chExt cx="1099887" cy="1053900"/>
              </a:xfrm>
            </p:grpSpPr>
            <p:sp>
              <p:nvSpPr>
                <p:cNvPr id="137" name="弧線 136">
                  <a:extLst>
                    <a:ext uri="{FF2B5EF4-FFF2-40B4-BE49-F238E27FC236}">
                      <a16:creationId xmlns:a16="http://schemas.microsoft.com/office/drawing/2014/main" id="{78688FCF-DD9C-AD45-B0A0-E9CBF66F3899}"/>
                    </a:ext>
                  </a:extLst>
                </p:cNvPr>
                <p:cNvSpPr/>
                <p:nvPr/>
              </p:nvSpPr>
              <p:spPr>
                <a:xfrm flipH="1">
                  <a:off x="4309020" y="4488350"/>
                  <a:ext cx="129811" cy="923812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38" name="弧線 137">
                  <a:extLst>
                    <a:ext uri="{FF2B5EF4-FFF2-40B4-BE49-F238E27FC236}">
                      <a16:creationId xmlns:a16="http://schemas.microsoft.com/office/drawing/2014/main" id="{85F5BC6A-FE14-3F44-97E2-75CB5B5686C1}"/>
                    </a:ext>
                  </a:extLst>
                </p:cNvPr>
                <p:cNvSpPr/>
                <p:nvPr/>
              </p:nvSpPr>
              <p:spPr>
                <a:xfrm rot="10377884">
                  <a:off x="4411747" y="4358262"/>
                  <a:ext cx="236577" cy="391245"/>
                </a:xfrm>
                <a:prstGeom prst="arc">
                  <a:avLst>
                    <a:gd name="adj1" fmla="val 17896881"/>
                    <a:gd name="adj2" fmla="val 0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39" name="弧線 138">
                  <a:extLst>
                    <a:ext uri="{FF2B5EF4-FFF2-40B4-BE49-F238E27FC236}">
                      <a16:creationId xmlns:a16="http://schemas.microsoft.com/office/drawing/2014/main" id="{E15119FD-68DD-034A-8394-D6A17B82D51A}"/>
                    </a:ext>
                  </a:extLst>
                </p:cNvPr>
                <p:cNvSpPr/>
                <p:nvPr/>
              </p:nvSpPr>
              <p:spPr>
                <a:xfrm rot="5891555">
                  <a:off x="4673179" y="4165673"/>
                  <a:ext cx="489813" cy="981643"/>
                </a:xfrm>
                <a:prstGeom prst="arc">
                  <a:avLst>
                    <a:gd name="adj1" fmla="val 20113729"/>
                    <a:gd name="adj2" fmla="val 4733612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</p:grpSp>
      </p:grpSp>
      <p:sp>
        <p:nvSpPr>
          <p:cNvPr id="11" name="右彎箭號 10">
            <a:extLst>
              <a:ext uri="{FF2B5EF4-FFF2-40B4-BE49-F238E27FC236}">
                <a16:creationId xmlns:a16="http://schemas.microsoft.com/office/drawing/2014/main" id="{DF72125E-0F43-0E43-AC94-FE1B1B660EA1}"/>
              </a:ext>
            </a:extLst>
          </p:cNvPr>
          <p:cNvSpPr/>
          <p:nvPr/>
        </p:nvSpPr>
        <p:spPr>
          <a:xfrm>
            <a:off x="9112154" y="2482376"/>
            <a:ext cx="788591" cy="246221"/>
          </a:xfrm>
          <a:prstGeom prst="bentArrow">
            <a:avLst>
              <a:gd name="adj1" fmla="val 759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BD28C7-C3C8-5E4B-94EB-6002717702E0}"/>
              </a:ext>
            </a:extLst>
          </p:cNvPr>
          <p:cNvSpPr txBox="1"/>
          <p:nvPr/>
        </p:nvSpPr>
        <p:spPr>
          <a:xfrm>
            <a:off x="9879127" y="23457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A17FF"/>
                </a:solidFill>
              </a:rPr>
              <a:t>Is it plausible?</a:t>
            </a:r>
            <a:endParaRPr kumimoji="1" lang="zh-TW" altLang="en-US" dirty="0">
              <a:solidFill>
                <a:srgbClr val="0A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A0265AE-D227-B94D-ADDD-5EB63ADA71CB}"/>
                  </a:ext>
                </a:extLst>
              </p:cNvPr>
              <p:cNvSpPr txBox="1"/>
              <p:nvPr/>
            </p:nvSpPr>
            <p:spPr>
              <a:xfrm>
                <a:off x="968264" y="1429559"/>
                <a:ext cx="3356432" cy="49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TAT</m:t>
                          </m:r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A0265AE-D227-B94D-ADDD-5EB63ADA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64" y="1429559"/>
                <a:ext cx="3356432" cy="496546"/>
              </a:xfrm>
              <a:prstGeom prst="rect">
                <a:avLst/>
              </a:prstGeom>
              <a:blipFill>
                <a:blip r:embed="rId2"/>
                <a:stretch>
                  <a:fillRect l="-752" t="-250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9EC723-E9D2-2C4D-B56D-E9C210D6901F}"/>
                  </a:ext>
                </a:extLst>
              </p:cNvPr>
              <p:cNvSpPr/>
              <p:nvPr/>
            </p:nvSpPr>
            <p:spPr>
              <a:xfrm>
                <a:off x="7080687" y="808067"/>
                <a:ext cx="4242700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TAT</m:t>
                          </m:r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9EC723-E9D2-2C4D-B56D-E9C210D69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87" y="808067"/>
                <a:ext cx="4242700" cy="84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18A64639-2326-5542-B169-424E1F4F002F}"/>
              </a:ext>
            </a:extLst>
          </p:cNvPr>
          <p:cNvSpPr txBox="1"/>
          <p:nvPr/>
        </p:nvSpPr>
        <p:spPr>
          <a:xfrm>
            <a:off x="1162164" y="871901"/>
            <a:ext cx="302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General SRH+TAT expression:</a:t>
            </a:r>
            <a:endParaRPr kumimoji="1" lang="zh-TW" altLang="en-US" dirty="0"/>
          </a:p>
        </p:txBody>
      </p:sp>
      <p:sp>
        <p:nvSpPr>
          <p:cNvPr id="18" name="左右括弧 17">
            <a:extLst>
              <a:ext uri="{FF2B5EF4-FFF2-40B4-BE49-F238E27FC236}">
                <a16:creationId xmlns:a16="http://schemas.microsoft.com/office/drawing/2014/main" id="{ECF6D8C5-8C0F-4041-9380-656760664811}"/>
              </a:ext>
            </a:extLst>
          </p:cNvPr>
          <p:cNvSpPr/>
          <p:nvPr/>
        </p:nvSpPr>
        <p:spPr>
          <a:xfrm>
            <a:off x="785611" y="838811"/>
            <a:ext cx="3721739" cy="115833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D27DCF70-C594-A64F-BA58-83C9C71A4490}"/>
              </a:ext>
            </a:extLst>
          </p:cNvPr>
          <p:cNvCxnSpPr/>
          <p:nvPr/>
        </p:nvCxnSpPr>
        <p:spPr>
          <a:xfrm>
            <a:off x="4870037" y="1386270"/>
            <a:ext cx="2144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CC714BD-33DC-434A-A82C-871ABE5A966E}"/>
                  </a:ext>
                </a:extLst>
              </p:cNvPr>
              <p:cNvSpPr/>
              <p:nvPr/>
            </p:nvSpPr>
            <p:spPr>
              <a:xfrm>
                <a:off x="5002925" y="805721"/>
                <a:ext cx="1810817" cy="55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CC714BD-33DC-434A-A82C-871ABE5A9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25" y="805721"/>
                <a:ext cx="1810817" cy="555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2AC871C-BF42-F641-B01C-6771D041FD22}"/>
                  </a:ext>
                </a:extLst>
              </p:cNvPr>
              <p:cNvSpPr/>
              <p:nvPr/>
            </p:nvSpPr>
            <p:spPr>
              <a:xfrm>
                <a:off x="5023214" y="1439959"/>
                <a:ext cx="1807611" cy="58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2AC871C-BF42-F641-B01C-6771D04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4" y="1439959"/>
                <a:ext cx="1807611" cy="58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5A57CD6-25B4-5E48-9057-2969A3FDD487}"/>
                  </a:ext>
                </a:extLst>
              </p:cNvPr>
              <p:cNvSpPr/>
              <p:nvPr/>
            </p:nvSpPr>
            <p:spPr>
              <a:xfrm>
                <a:off x="7981085" y="1663827"/>
                <a:ext cx="1825564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5A57CD6-25B4-5E48-9057-2969A3FDD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085" y="1663827"/>
                <a:ext cx="1825564" cy="375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右括弧 76">
            <a:extLst>
              <a:ext uri="{FF2B5EF4-FFF2-40B4-BE49-F238E27FC236}">
                <a16:creationId xmlns:a16="http://schemas.microsoft.com/office/drawing/2014/main" id="{654ED827-1EED-0343-B4DA-B81C352B0FF4}"/>
              </a:ext>
            </a:extLst>
          </p:cNvPr>
          <p:cNvSpPr/>
          <p:nvPr/>
        </p:nvSpPr>
        <p:spPr>
          <a:xfrm>
            <a:off x="7097770" y="829680"/>
            <a:ext cx="4225617" cy="115833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075DD4C5-2175-E548-81FD-9BCE37B51B8A}"/>
              </a:ext>
            </a:extLst>
          </p:cNvPr>
          <p:cNvCxnSpPr/>
          <p:nvPr/>
        </p:nvCxnSpPr>
        <p:spPr>
          <a:xfrm>
            <a:off x="759816" y="2136297"/>
            <a:ext cx="1057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手繪多邊形 60">
            <a:extLst>
              <a:ext uri="{FF2B5EF4-FFF2-40B4-BE49-F238E27FC236}">
                <a16:creationId xmlns:a16="http://schemas.microsoft.com/office/drawing/2014/main" id="{5C66A3A8-3779-2141-96B2-4CE4AAE30597}"/>
              </a:ext>
            </a:extLst>
          </p:cNvPr>
          <p:cNvSpPr/>
          <p:nvPr/>
        </p:nvSpPr>
        <p:spPr>
          <a:xfrm>
            <a:off x="1030963" y="3041553"/>
            <a:ext cx="225415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2" name="手繪多邊形 61">
            <a:extLst>
              <a:ext uri="{FF2B5EF4-FFF2-40B4-BE49-F238E27FC236}">
                <a16:creationId xmlns:a16="http://schemas.microsoft.com/office/drawing/2014/main" id="{AFEBC278-CAF8-CB49-9478-7598DB502E25}"/>
              </a:ext>
            </a:extLst>
          </p:cNvPr>
          <p:cNvSpPr/>
          <p:nvPr/>
        </p:nvSpPr>
        <p:spPr>
          <a:xfrm rot="10800000">
            <a:off x="3285114" y="2723521"/>
            <a:ext cx="1877382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1F8B47E-034C-4847-B97C-123EEFD06884}"/>
                  </a:ext>
                </a:extLst>
              </p:cNvPr>
              <p:cNvSpPr txBox="1"/>
              <p:nvPr/>
            </p:nvSpPr>
            <p:spPr>
              <a:xfrm>
                <a:off x="3517459" y="2505992"/>
                <a:ext cx="5426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1F8B47E-034C-4847-B97C-123EEFD0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59" y="2505992"/>
                <a:ext cx="542648" cy="246221"/>
              </a:xfrm>
              <a:prstGeom prst="rect">
                <a:avLst/>
              </a:prstGeom>
              <a:blipFill>
                <a:blip r:embed="rId7"/>
                <a:stretch>
                  <a:fillRect l="-6818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93FE57CF-541C-E24F-9A03-8352AE31517C}"/>
              </a:ext>
            </a:extLst>
          </p:cNvPr>
          <p:cNvCxnSpPr>
            <a:cxnSpLocks/>
          </p:cNvCxnSpPr>
          <p:nvPr/>
        </p:nvCxnSpPr>
        <p:spPr>
          <a:xfrm flipV="1">
            <a:off x="3608437" y="3167776"/>
            <a:ext cx="177714" cy="4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箭頭接點 66">
            <a:extLst>
              <a:ext uri="{FF2B5EF4-FFF2-40B4-BE49-F238E27FC236}">
                <a16:creationId xmlns:a16="http://schemas.microsoft.com/office/drawing/2014/main" id="{F21A73E1-1D64-1243-B85E-BDEB804D06A5}"/>
              </a:ext>
            </a:extLst>
          </p:cNvPr>
          <p:cNvCxnSpPr>
            <a:cxnSpLocks/>
          </p:cNvCxnSpPr>
          <p:nvPr/>
        </p:nvCxnSpPr>
        <p:spPr>
          <a:xfrm>
            <a:off x="3357830" y="3031298"/>
            <a:ext cx="367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B1058E45-E557-684D-9CFD-AEE555A47052}"/>
                  </a:ext>
                </a:extLst>
              </p:cNvPr>
              <p:cNvSpPr txBox="1"/>
              <p:nvPr/>
            </p:nvSpPr>
            <p:spPr>
              <a:xfrm>
                <a:off x="3814373" y="3047552"/>
                <a:ext cx="5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B1058E45-E557-684D-9CFD-AEE555A4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73" y="3047552"/>
                <a:ext cx="565796" cy="246221"/>
              </a:xfrm>
              <a:prstGeom prst="rect">
                <a:avLst/>
              </a:prstGeom>
              <a:blipFill>
                <a:blip r:embed="rId8"/>
                <a:stretch>
                  <a:fillRect l="-8889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3F3F311E-9E4B-7048-A5BC-927F18CB1636}"/>
                  </a:ext>
                </a:extLst>
              </p:cNvPr>
              <p:cNvSpPr txBox="1"/>
              <p:nvPr/>
            </p:nvSpPr>
            <p:spPr>
              <a:xfrm>
                <a:off x="1244998" y="3028211"/>
                <a:ext cx="734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3F3F311E-9E4B-7048-A5BC-927F18CB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998" y="3028211"/>
                <a:ext cx="734432" cy="246221"/>
              </a:xfrm>
              <a:prstGeom prst="rect">
                <a:avLst/>
              </a:prstGeom>
              <a:blipFill>
                <a:blip r:embed="rId9"/>
                <a:stretch>
                  <a:fillRect l="-5085" r="-5085" b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390FD438-75D6-AF4F-99D4-B86919F603C8}"/>
                  </a:ext>
                </a:extLst>
              </p:cNvPr>
              <p:cNvSpPr txBox="1"/>
              <p:nvPr/>
            </p:nvSpPr>
            <p:spPr>
              <a:xfrm>
                <a:off x="4742856" y="2416247"/>
                <a:ext cx="348749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390FD438-75D6-AF4F-99D4-B86919F60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56" y="2416247"/>
                <a:ext cx="348749" cy="265201"/>
              </a:xfrm>
              <a:prstGeom prst="rect">
                <a:avLst/>
              </a:prstGeom>
              <a:blipFill>
                <a:blip r:embed="rId10"/>
                <a:stretch>
                  <a:fillRect l="-10345" r="-3448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BA78D65A-5C28-714D-BCC8-EB8114DE47A3}"/>
              </a:ext>
            </a:extLst>
          </p:cNvPr>
          <p:cNvCxnSpPr>
            <a:cxnSpLocks/>
          </p:cNvCxnSpPr>
          <p:nvPr/>
        </p:nvCxnSpPr>
        <p:spPr>
          <a:xfrm flipV="1">
            <a:off x="3357830" y="2910106"/>
            <a:ext cx="0" cy="6112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545E0053-6169-8E42-A369-F272B116C592}"/>
                  </a:ext>
                </a:extLst>
              </p:cNvPr>
              <p:cNvSpPr txBox="1"/>
              <p:nvPr/>
            </p:nvSpPr>
            <p:spPr>
              <a:xfrm>
                <a:off x="3237996" y="3461738"/>
                <a:ext cx="268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545E0053-6169-8E42-A369-F272B116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996" y="3461738"/>
                <a:ext cx="268856" cy="246221"/>
              </a:xfrm>
              <a:prstGeom prst="rect">
                <a:avLst/>
              </a:prstGeom>
              <a:blipFill>
                <a:blip r:embed="rId11"/>
                <a:stretch>
                  <a:fillRect l="-9091" r="-454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CE7BA3BB-F458-CE40-8561-2421901C072F}"/>
                  </a:ext>
                </a:extLst>
              </p:cNvPr>
              <p:cNvSpPr txBox="1"/>
              <p:nvPr/>
            </p:nvSpPr>
            <p:spPr>
              <a:xfrm>
                <a:off x="3620039" y="3467395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CE7BA3BB-F458-CE40-8561-2421901C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39" y="3467395"/>
                <a:ext cx="166520" cy="246221"/>
              </a:xfrm>
              <a:prstGeom prst="rect">
                <a:avLst/>
              </a:prstGeom>
              <a:blipFill>
                <a:blip r:embed="rId12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00B35035-4658-7549-A0E9-C0DDB074CD3B}"/>
              </a:ext>
            </a:extLst>
          </p:cNvPr>
          <p:cNvCxnSpPr/>
          <p:nvPr/>
        </p:nvCxnSpPr>
        <p:spPr>
          <a:xfrm flipV="1">
            <a:off x="1107327" y="2530906"/>
            <a:ext cx="0" cy="103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339D971-526E-C54E-A55F-70BB7BF5266B}"/>
                  </a:ext>
                </a:extLst>
              </p:cNvPr>
              <p:cNvSpPr txBox="1"/>
              <p:nvPr/>
            </p:nvSpPr>
            <p:spPr>
              <a:xfrm>
                <a:off x="1167376" y="2326686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339D971-526E-C54E-A55F-70BB7BF52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76" y="2326686"/>
                <a:ext cx="187551" cy="246221"/>
              </a:xfrm>
              <a:prstGeom prst="rect">
                <a:avLst/>
              </a:prstGeom>
              <a:blipFill>
                <a:blip r:embed="rId13"/>
                <a:stretch>
                  <a:fillRect l="-18750" r="-12500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12CC6F26-9353-0741-ABFC-BA2DAFFE3023}"/>
              </a:ext>
            </a:extLst>
          </p:cNvPr>
          <p:cNvCxnSpPr/>
          <p:nvPr/>
        </p:nvCxnSpPr>
        <p:spPr>
          <a:xfrm>
            <a:off x="1029102" y="3345870"/>
            <a:ext cx="187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箭頭接點 84">
            <a:extLst>
              <a:ext uri="{FF2B5EF4-FFF2-40B4-BE49-F238E27FC236}">
                <a16:creationId xmlns:a16="http://schemas.microsoft.com/office/drawing/2014/main" id="{E8B775E9-0D6A-B146-A7A6-55E21B1C87F7}"/>
              </a:ext>
            </a:extLst>
          </p:cNvPr>
          <p:cNvCxnSpPr>
            <a:cxnSpLocks/>
          </p:cNvCxnSpPr>
          <p:nvPr/>
        </p:nvCxnSpPr>
        <p:spPr>
          <a:xfrm flipV="1">
            <a:off x="1890314" y="3359586"/>
            <a:ext cx="31329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1448C34-2B02-B74E-88BD-8B1F5026FE92}"/>
                  </a:ext>
                </a:extLst>
              </p:cNvPr>
              <p:cNvSpPr txBox="1"/>
              <p:nvPr/>
            </p:nvSpPr>
            <p:spPr>
              <a:xfrm>
                <a:off x="5069015" y="3215740"/>
                <a:ext cx="166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1448C34-2B02-B74E-88BD-8B1F502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015" y="3215740"/>
                <a:ext cx="166520" cy="246221"/>
              </a:xfrm>
              <a:prstGeom prst="rect">
                <a:avLst/>
              </a:prstGeom>
              <a:blipFill>
                <a:blip r:embed="rId14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CF8B6383-3842-554E-8A28-A5DE59F0CE54}"/>
              </a:ext>
            </a:extLst>
          </p:cNvPr>
          <p:cNvCxnSpPr>
            <a:cxnSpLocks/>
          </p:cNvCxnSpPr>
          <p:nvPr/>
        </p:nvCxnSpPr>
        <p:spPr>
          <a:xfrm flipV="1">
            <a:off x="2171225" y="3231902"/>
            <a:ext cx="0" cy="251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CD33F18-4309-F94F-A1A7-5BCF577BB01F}"/>
                  </a:ext>
                </a:extLst>
              </p:cNvPr>
              <p:cNvSpPr/>
              <p:nvPr/>
            </p:nvSpPr>
            <p:spPr>
              <a:xfrm>
                <a:off x="1992014" y="3432276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CD33F18-4309-F94F-A1A7-5BCF577BB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14" y="3432276"/>
                <a:ext cx="349775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6616BC84-5434-A94A-A685-5C9EE305AA86}"/>
              </a:ext>
            </a:extLst>
          </p:cNvPr>
          <p:cNvCxnSpPr>
            <a:cxnSpLocks/>
          </p:cNvCxnSpPr>
          <p:nvPr/>
        </p:nvCxnSpPr>
        <p:spPr>
          <a:xfrm flipV="1">
            <a:off x="3706947" y="2791165"/>
            <a:ext cx="7314" cy="7374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箭頭接點 91">
            <a:extLst>
              <a:ext uri="{FF2B5EF4-FFF2-40B4-BE49-F238E27FC236}">
                <a16:creationId xmlns:a16="http://schemas.microsoft.com/office/drawing/2014/main" id="{FEE3F368-2EA9-3844-B890-B4BE8322BAFC}"/>
              </a:ext>
            </a:extLst>
          </p:cNvPr>
          <p:cNvCxnSpPr>
            <a:cxnSpLocks/>
          </p:cNvCxnSpPr>
          <p:nvPr/>
        </p:nvCxnSpPr>
        <p:spPr>
          <a:xfrm>
            <a:off x="3710604" y="3031298"/>
            <a:ext cx="0" cy="15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0DAFC725-AAC9-C042-8CC6-90628C7311F9}"/>
              </a:ext>
            </a:extLst>
          </p:cNvPr>
          <p:cNvCxnSpPr>
            <a:cxnSpLocks/>
          </p:cNvCxnSpPr>
          <p:nvPr/>
        </p:nvCxnSpPr>
        <p:spPr>
          <a:xfrm flipH="1">
            <a:off x="2765151" y="3186869"/>
            <a:ext cx="960542" cy="241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7282E00F-F39F-984D-BD03-86ADA015920F}"/>
              </a:ext>
            </a:extLst>
          </p:cNvPr>
          <p:cNvCxnSpPr>
            <a:cxnSpLocks/>
          </p:cNvCxnSpPr>
          <p:nvPr/>
        </p:nvCxnSpPr>
        <p:spPr>
          <a:xfrm flipV="1">
            <a:off x="2765151" y="3134395"/>
            <a:ext cx="0" cy="3550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F0746640-4F9E-894E-B7AA-CB98BDEEAA53}"/>
                  </a:ext>
                </a:extLst>
              </p:cNvPr>
              <p:cNvSpPr txBox="1"/>
              <p:nvPr/>
            </p:nvSpPr>
            <p:spPr>
              <a:xfrm>
                <a:off x="2665319" y="3483284"/>
                <a:ext cx="1699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F0746640-4F9E-894E-B7AA-CB98BDEEA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19" y="3483284"/>
                <a:ext cx="169918" cy="246221"/>
              </a:xfrm>
              <a:prstGeom prst="rect">
                <a:avLst/>
              </a:prstGeom>
              <a:blipFill>
                <a:blip r:embed="rId16"/>
                <a:stretch>
                  <a:fillRect l="-21429" r="-21429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70F4EDA7-9019-184D-ADC9-23C059C6606F}"/>
              </a:ext>
            </a:extLst>
          </p:cNvPr>
          <p:cNvGrpSpPr/>
          <p:nvPr/>
        </p:nvGrpSpPr>
        <p:grpSpPr>
          <a:xfrm>
            <a:off x="3191260" y="2929309"/>
            <a:ext cx="34937" cy="180855"/>
            <a:chOff x="5860691" y="3600805"/>
            <a:chExt cx="603935" cy="2072336"/>
          </a:xfrm>
        </p:grpSpPr>
        <p:sp>
          <p:nvSpPr>
            <p:cNvPr id="113" name="弧線 112">
              <a:extLst>
                <a:ext uri="{FF2B5EF4-FFF2-40B4-BE49-F238E27FC236}">
                  <a16:creationId xmlns:a16="http://schemas.microsoft.com/office/drawing/2014/main" id="{30BADB6B-8522-AE48-BCE7-AFFE4968E153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4" name="弧線 113">
              <a:extLst>
                <a:ext uri="{FF2B5EF4-FFF2-40B4-BE49-F238E27FC236}">
                  <a16:creationId xmlns:a16="http://schemas.microsoft.com/office/drawing/2014/main" id="{6F9D5AD2-21A6-EB46-8850-1AFFAE6FC09C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15" name="群組 114">
            <a:extLst>
              <a:ext uri="{FF2B5EF4-FFF2-40B4-BE49-F238E27FC236}">
                <a16:creationId xmlns:a16="http://schemas.microsoft.com/office/drawing/2014/main" id="{779AB040-45E3-AC4D-8C32-05DA75042AA4}"/>
              </a:ext>
            </a:extLst>
          </p:cNvPr>
          <p:cNvGrpSpPr/>
          <p:nvPr/>
        </p:nvGrpSpPr>
        <p:grpSpPr>
          <a:xfrm rot="10800000">
            <a:off x="3225586" y="2929309"/>
            <a:ext cx="34937" cy="180855"/>
            <a:chOff x="5860691" y="3600805"/>
            <a:chExt cx="603935" cy="2072336"/>
          </a:xfrm>
        </p:grpSpPr>
        <p:sp>
          <p:nvSpPr>
            <p:cNvPr id="117" name="弧線 116">
              <a:extLst>
                <a:ext uri="{FF2B5EF4-FFF2-40B4-BE49-F238E27FC236}">
                  <a16:creationId xmlns:a16="http://schemas.microsoft.com/office/drawing/2014/main" id="{EA0BF77B-9A93-0E42-ABA1-326FE6BD42F0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2" name="弧線 121">
              <a:extLst>
                <a:ext uri="{FF2B5EF4-FFF2-40B4-BE49-F238E27FC236}">
                  <a16:creationId xmlns:a16="http://schemas.microsoft.com/office/drawing/2014/main" id="{2E5019D0-484F-FD4F-8460-68E38FAF3016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23" name="群組 122">
            <a:extLst>
              <a:ext uri="{FF2B5EF4-FFF2-40B4-BE49-F238E27FC236}">
                <a16:creationId xmlns:a16="http://schemas.microsoft.com/office/drawing/2014/main" id="{B73F5570-0CBB-8941-A722-929F5F631BF9}"/>
              </a:ext>
            </a:extLst>
          </p:cNvPr>
          <p:cNvGrpSpPr/>
          <p:nvPr/>
        </p:nvGrpSpPr>
        <p:grpSpPr>
          <a:xfrm>
            <a:off x="3259787" y="2912426"/>
            <a:ext cx="34937" cy="217472"/>
            <a:chOff x="5860691" y="3600805"/>
            <a:chExt cx="603935" cy="2072336"/>
          </a:xfrm>
        </p:grpSpPr>
        <p:sp>
          <p:nvSpPr>
            <p:cNvPr id="124" name="弧線 123">
              <a:extLst>
                <a:ext uri="{FF2B5EF4-FFF2-40B4-BE49-F238E27FC236}">
                  <a16:creationId xmlns:a16="http://schemas.microsoft.com/office/drawing/2014/main" id="{2333392E-11E2-B444-BB74-5FF61940CBF9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5" name="弧線 124">
              <a:extLst>
                <a:ext uri="{FF2B5EF4-FFF2-40B4-BE49-F238E27FC236}">
                  <a16:creationId xmlns:a16="http://schemas.microsoft.com/office/drawing/2014/main" id="{317FD42D-7BA4-8947-BAB7-B18B7BA1E026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752DF4A0-45AC-CF41-ABBF-49DFEF1F2D17}"/>
              </a:ext>
            </a:extLst>
          </p:cNvPr>
          <p:cNvGrpSpPr/>
          <p:nvPr/>
        </p:nvGrpSpPr>
        <p:grpSpPr>
          <a:xfrm rot="10800000">
            <a:off x="3293870" y="2912426"/>
            <a:ext cx="34937" cy="217472"/>
            <a:chOff x="5860691" y="3600805"/>
            <a:chExt cx="603935" cy="2072336"/>
          </a:xfrm>
        </p:grpSpPr>
        <p:sp>
          <p:nvSpPr>
            <p:cNvPr id="127" name="弧線 126">
              <a:extLst>
                <a:ext uri="{FF2B5EF4-FFF2-40B4-BE49-F238E27FC236}">
                  <a16:creationId xmlns:a16="http://schemas.microsoft.com/office/drawing/2014/main" id="{12A536F5-EE7A-E84B-A7F6-EFFC6122D913}"/>
                </a:ext>
              </a:extLst>
            </p:cNvPr>
            <p:cNvSpPr/>
            <p:nvPr/>
          </p:nvSpPr>
          <p:spPr>
            <a:xfrm>
              <a:off x="5860691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8" name="弧線 127">
              <a:extLst>
                <a:ext uri="{FF2B5EF4-FFF2-40B4-BE49-F238E27FC236}">
                  <a16:creationId xmlns:a16="http://schemas.microsoft.com/office/drawing/2014/main" id="{86C44E6F-2314-6249-88B3-E55EC0318A6A}"/>
                </a:ext>
              </a:extLst>
            </p:cNvPr>
            <p:cNvSpPr/>
            <p:nvPr/>
          </p:nvSpPr>
          <p:spPr>
            <a:xfrm flipH="1">
              <a:off x="5866886" y="3600805"/>
              <a:ext cx="597740" cy="207233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6393E5A3-AB9D-674C-8175-84A2000F63ED}"/>
              </a:ext>
            </a:extLst>
          </p:cNvPr>
          <p:cNvGrpSpPr/>
          <p:nvPr/>
        </p:nvGrpSpPr>
        <p:grpSpPr>
          <a:xfrm>
            <a:off x="3329304" y="2755231"/>
            <a:ext cx="496221" cy="480929"/>
            <a:chOff x="4309020" y="4358262"/>
            <a:chExt cx="1099887" cy="1058357"/>
          </a:xfrm>
        </p:grpSpPr>
        <p:sp>
          <p:nvSpPr>
            <p:cNvPr id="130" name="弧線 129">
              <a:extLst>
                <a:ext uri="{FF2B5EF4-FFF2-40B4-BE49-F238E27FC236}">
                  <a16:creationId xmlns:a16="http://schemas.microsoft.com/office/drawing/2014/main" id="{E5F10454-CAE0-3D45-8AE1-407877388FB8}"/>
                </a:ext>
              </a:extLst>
            </p:cNvPr>
            <p:cNvSpPr/>
            <p:nvPr/>
          </p:nvSpPr>
          <p:spPr>
            <a:xfrm>
              <a:off x="4309020" y="4492807"/>
              <a:ext cx="129811" cy="923812"/>
            </a:xfrm>
            <a:prstGeom prst="arc">
              <a:avLst>
                <a:gd name="adj1" fmla="val 16200000"/>
                <a:gd name="adj2" fmla="val 1653776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31" name="群組 130">
              <a:extLst>
                <a:ext uri="{FF2B5EF4-FFF2-40B4-BE49-F238E27FC236}">
                  <a16:creationId xmlns:a16="http://schemas.microsoft.com/office/drawing/2014/main" id="{A3580F22-475A-104C-B9F7-862AD4C38370}"/>
                </a:ext>
              </a:extLst>
            </p:cNvPr>
            <p:cNvGrpSpPr/>
            <p:nvPr/>
          </p:nvGrpSpPr>
          <p:grpSpPr>
            <a:xfrm>
              <a:off x="4309020" y="4358262"/>
              <a:ext cx="1099887" cy="1053900"/>
              <a:chOff x="4309020" y="4358262"/>
              <a:chExt cx="1099887" cy="1053900"/>
            </a:xfrm>
          </p:grpSpPr>
          <p:sp>
            <p:nvSpPr>
              <p:cNvPr id="132" name="弧線 131">
                <a:extLst>
                  <a:ext uri="{FF2B5EF4-FFF2-40B4-BE49-F238E27FC236}">
                    <a16:creationId xmlns:a16="http://schemas.microsoft.com/office/drawing/2014/main" id="{FCC740AC-DC07-564D-9D6F-017A15752B18}"/>
                  </a:ext>
                </a:extLst>
              </p:cNvPr>
              <p:cNvSpPr/>
              <p:nvPr/>
            </p:nvSpPr>
            <p:spPr>
              <a:xfrm flipH="1">
                <a:off x="4309020" y="4488350"/>
                <a:ext cx="129811" cy="923812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3" name="弧線 132">
                <a:extLst>
                  <a:ext uri="{FF2B5EF4-FFF2-40B4-BE49-F238E27FC236}">
                    <a16:creationId xmlns:a16="http://schemas.microsoft.com/office/drawing/2014/main" id="{3BD0507E-DF1B-9D4B-9BB8-B18E3F69F5B2}"/>
                  </a:ext>
                </a:extLst>
              </p:cNvPr>
              <p:cNvSpPr/>
              <p:nvPr/>
            </p:nvSpPr>
            <p:spPr>
              <a:xfrm rot="10377884">
                <a:off x="4411747" y="4358262"/>
                <a:ext cx="236577" cy="391245"/>
              </a:xfrm>
              <a:prstGeom prst="arc">
                <a:avLst>
                  <a:gd name="adj1" fmla="val 17896881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4" name="弧線 133">
                <a:extLst>
                  <a:ext uri="{FF2B5EF4-FFF2-40B4-BE49-F238E27FC236}">
                    <a16:creationId xmlns:a16="http://schemas.microsoft.com/office/drawing/2014/main" id="{66B22D00-7709-AF4B-8B38-6DDB9DDF3ADE}"/>
                  </a:ext>
                </a:extLst>
              </p:cNvPr>
              <p:cNvSpPr/>
              <p:nvPr/>
            </p:nvSpPr>
            <p:spPr>
              <a:xfrm rot="5891555">
                <a:off x="4673179" y="4165673"/>
                <a:ext cx="489813" cy="981643"/>
              </a:xfrm>
              <a:prstGeom prst="arc">
                <a:avLst>
                  <a:gd name="adj1" fmla="val 20113729"/>
                  <a:gd name="adj2" fmla="val 473361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31B531C7-A624-C148-B9F1-4C6472B3F811}"/>
                  </a:ext>
                </a:extLst>
              </p:cNvPr>
              <p:cNvSpPr/>
              <p:nvPr/>
            </p:nvSpPr>
            <p:spPr>
              <a:xfrm>
                <a:off x="2616873" y="2572907"/>
                <a:ext cx="771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31B531C7-A624-C148-B9F1-4C6472B3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873" y="2572907"/>
                <a:ext cx="771493" cy="338554"/>
              </a:xfrm>
              <a:prstGeom prst="rect">
                <a:avLst/>
              </a:prstGeom>
              <a:blipFill>
                <a:blip r:embed="rId1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7B9582CB-8F1B-9F48-BB72-1D049A1CA508}"/>
                  </a:ext>
                </a:extLst>
              </p:cNvPr>
              <p:cNvSpPr/>
              <p:nvPr/>
            </p:nvSpPr>
            <p:spPr>
              <a:xfrm>
                <a:off x="6113647" y="2782303"/>
                <a:ext cx="4969822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1" lang="en-US" altLang="zh-TW" sz="16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TW" sz="16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TW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7B9582CB-8F1B-9F48-BB72-1D049A1CA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647" y="2782303"/>
                <a:ext cx="4969822" cy="695190"/>
              </a:xfrm>
              <a:prstGeom prst="rect">
                <a:avLst/>
              </a:prstGeom>
              <a:blipFill>
                <a:blip r:embed="rId18"/>
                <a:stretch>
                  <a:fillRect t="-132143" b="-194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手繪多邊形 136">
            <a:extLst>
              <a:ext uri="{FF2B5EF4-FFF2-40B4-BE49-F238E27FC236}">
                <a16:creationId xmlns:a16="http://schemas.microsoft.com/office/drawing/2014/main" id="{74AC4F0A-47FB-DB44-AA15-81F06BB72764}"/>
              </a:ext>
            </a:extLst>
          </p:cNvPr>
          <p:cNvSpPr/>
          <p:nvPr/>
        </p:nvSpPr>
        <p:spPr>
          <a:xfrm>
            <a:off x="1837396" y="5568029"/>
            <a:ext cx="647310" cy="318032"/>
          </a:xfrm>
          <a:custGeom>
            <a:avLst/>
            <a:gdLst>
              <a:gd name="connsiteX0" fmla="*/ 0 w 1185334"/>
              <a:gd name="connsiteY0" fmla="*/ 316089 h 318032"/>
              <a:gd name="connsiteX1" fmla="*/ 598312 w 1185334"/>
              <a:gd name="connsiteY1" fmla="*/ 270934 h 318032"/>
              <a:gd name="connsiteX2" fmla="*/ 1185334 w 1185334"/>
              <a:gd name="connsiteY2" fmla="*/ 0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4" h="318032">
                <a:moveTo>
                  <a:pt x="0" y="316089"/>
                </a:moveTo>
                <a:cubicBezTo>
                  <a:pt x="200378" y="319852"/>
                  <a:pt x="400756" y="323615"/>
                  <a:pt x="598312" y="270934"/>
                </a:cubicBezTo>
                <a:cubicBezTo>
                  <a:pt x="795868" y="218253"/>
                  <a:pt x="990601" y="109126"/>
                  <a:pt x="11853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9FFD769A-12C2-F54B-9545-1CC584DDBC66}"/>
              </a:ext>
            </a:extLst>
          </p:cNvPr>
          <p:cNvCxnSpPr>
            <a:cxnSpLocks/>
          </p:cNvCxnSpPr>
          <p:nvPr/>
        </p:nvCxnSpPr>
        <p:spPr>
          <a:xfrm flipV="1">
            <a:off x="2484706" y="4729474"/>
            <a:ext cx="723739" cy="83481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>
            <a:extLst>
              <a:ext uri="{FF2B5EF4-FFF2-40B4-BE49-F238E27FC236}">
                <a16:creationId xmlns:a16="http://schemas.microsoft.com/office/drawing/2014/main" id="{ADF65304-2FDE-A342-9E03-710448158402}"/>
              </a:ext>
            </a:extLst>
          </p:cNvPr>
          <p:cNvCxnSpPr>
            <a:cxnSpLocks/>
          </p:cNvCxnSpPr>
          <p:nvPr/>
        </p:nvCxnSpPr>
        <p:spPr>
          <a:xfrm flipV="1">
            <a:off x="3414006" y="4068120"/>
            <a:ext cx="421088" cy="444235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>
            <a:extLst>
              <a:ext uri="{FF2B5EF4-FFF2-40B4-BE49-F238E27FC236}">
                <a16:creationId xmlns:a16="http://schemas.microsoft.com/office/drawing/2014/main" id="{5867B38D-3D5C-BE40-9DE6-F75D724A4AAE}"/>
              </a:ext>
            </a:extLst>
          </p:cNvPr>
          <p:cNvCxnSpPr>
            <a:cxnSpLocks/>
          </p:cNvCxnSpPr>
          <p:nvPr/>
        </p:nvCxnSpPr>
        <p:spPr>
          <a:xfrm flipV="1">
            <a:off x="3208445" y="4725734"/>
            <a:ext cx="0" cy="83855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>
            <a:extLst>
              <a:ext uri="{FF2B5EF4-FFF2-40B4-BE49-F238E27FC236}">
                <a16:creationId xmlns:a16="http://schemas.microsoft.com/office/drawing/2014/main" id="{3A2AF090-8343-A94D-AF1A-0E8F4655EC0B}"/>
              </a:ext>
            </a:extLst>
          </p:cNvPr>
          <p:cNvCxnSpPr>
            <a:cxnSpLocks/>
          </p:cNvCxnSpPr>
          <p:nvPr/>
        </p:nvCxnSpPr>
        <p:spPr>
          <a:xfrm flipV="1">
            <a:off x="3414006" y="4512355"/>
            <a:ext cx="0" cy="105193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>
            <a:extLst>
              <a:ext uri="{FF2B5EF4-FFF2-40B4-BE49-F238E27FC236}">
                <a16:creationId xmlns:a16="http://schemas.microsoft.com/office/drawing/2014/main" id="{F7C84DAF-FD1C-124C-90EC-F899678F2CA3}"/>
              </a:ext>
            </a:extLst>
          </p:cNvPr>
          <p:cNvCxnSpPr>
            <a:cxnSpLocks/>
          </p:cNvCxnSpPr>
          <p:nvPr/>
        </p:nvCxnSpPr>
        <p:spPr>
          <a:xfrm flipH="1">
            <a:off x="3202134" y="5566093"/>
            <a:ext cx="21187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20A25A0B-7BA0-D94C-BBFE-78489517136D}"/>
                  </a:ext>
                </a:extLst>
              </p:cNvPr>
              <p:cNvSpPr txBox="1"/>
              <p:nvPr/>
            </p:nvSpPr>
            <p:spPr>
              <a:xfrm>
                <a:off x="3046651" y="4068120"/>
                <a:ext cx="5426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20A25A0B-7BA0-D94C-BBFE-784895171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51" y="4068120"/>
                <a:ext cx="542648" cy="246221"/>
              </a:xfrm>
              <a:prstGeom prst="rect">
                <a:avLst/>
              </a:prstGeom>
              <a:blipFill>
                <a:blip r:embed="rId19"/>
                <a:stretch>
                  <a:fillRect l="-9302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473E17CA-4047-C74F-A374-E86EFE329908}"/>
                  </a:ext>
                </a:extLst>
              </p:cNvPr>
              <p:cNvSpPr txBox="1"/>
              <p:nvPr/>
            </p:nvSpPr>
            <p:spPr>
              <a:xfrm>
                <a:off x="3033057" y="5727045"/>
                <a:ext cx="5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473E17CA-4047-C74F-A374-E86EFE329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57" y="5727045"/>
                <a:ext cx="565796" cy="246221"/>
              </a:xfrm>
              <a:prstGeom prst="rect">
                <a:avLst/>
              </a:prstGeom>
              <a:blipFill>
                <a:blip r:embed="rId20"/>
                <a:stretch>
                  <a:fillRect l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直線箭頭接點 144">
            <a:extLst>
              <a:ext uri="{FF2B5EF4-FFF2-40B4-BE49-F238E27FC236}">
                <a16:creationId xmlns:a16="http://schemas.microsoft.com/office/drawing/2014/main" id="{35D9C91E-8B15-5E47-BE7F-AB4BF5A3DB15}"/>
              </a:ext>
            </a:extLst>
          </p:cNvPr>
          <p:cNvCxnSpPr/>
          <p:nvPr/>
        </p:nvCxnSpPr>
        <p:spPr>
          <a:xfrm flipV="1">
            <a:off x="3308070" y="5145011"/>
            <a:ext cx="0" cy="41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箭頭接點 145">
            <a:extLst>
              <a:ext uri="{FF2B5EF4-FFF2-40B4-BE49-F238E27FC236}">
                <a16:creationId xmlns:a16="http://schemas.microsoft.com/office/drawing/2014/main" id="{7BAE2CC2-307F-3445-A0F3-8E79897D5EAF}"/>
              </a:ext>
            </a:extLst>
          </p:cNvPr>
          <p:cNvCxnSpPr>
            <a:cxnSpLocks/>
          </p:cNvCxnSpPr>
          <p:nvPr/>
        </p:nvCxnSpPr>
        <p:spPr>
          <a:xfrm flipH="1" flipV="1">
            <a:off x="2846575" y="5145011"/>
            <a:ext cx="4614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36D7BD14-E694-6F48-B364-82084B94B6A9}"/>
                  </a:ext>
                </a:extLst>
              </p:cNvPr>
              <p:cNvSpPr txBox="1"/>
              <p:nvPr/>
            </p:nvSpPr>
            <p:spPr>
              <a:xfrm>
                <a:off x="2992634" y="4899822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36D7BD14-E694-6F48-B364-82084B94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34" y="4899822"/>
                <a:ext cx="187551" cy="246221"/>
              </a:xfrm>
              <a:prstGeom prst="rect">
                <a:avLst/>
              </a:prstGeom>
              <a:blipFill>
                <a:blip r:embed="rId21"/>
                <a:stretch>
                  <a:fillRect l="-26667" r="-2000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9AF27C38-A9C8-194F-8B95-736D8A086192}"/>
                  </a:ext>
                </a:extLst>
              </p:cNvPr>
              <p:cNvSpPr txBox="1"/>
              <p:nvPr/>
            </p:nvSpPr>
            <p:spPr>
              <a:xfrm>
                <a:off x="3452082" y="5429529"/>
                <a:ext cx="182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9AF27C38-A9C8-194F-8B95-736D8A08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082" y="5429529"/>
                <a:ext cx="182935" cy="246221"/>
              </a:xfrm>
              <a:prstGeom prst="rect">
                <a:avLst/>
              </a:prstGeom>
              <a:blipFill>
                <a:blip r:embed="rId22"/>
                <a:stretch>
                  <a:fillRect l="-20000" r="-2000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A5F4D512-815A-1340-B407-CB70FB7C26A5}"/>
                  </a:ext>
                </a:extLst>
              </p:cNvPr>
              <p:cNvSpPr txBox="1"/>
              <p:nvPr/>
            </p:nvSpPr>
            <p:spPr>
              <a:xfrm>
                <a:off x="3449158" y="5020068"/>
                <a:ext cx="2308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A5F4D512-815A-1340-B407-CB70FB7C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58" y="5020068"/>
                <a:ext cx="230832" cy="246221"/>
              </a:xfrm>
              <a:prstGeom prst="rect">
                <a:avLst/>
              </a:prstGeom>
              <a:blipFill>
                <a:blip r:embed="rId23"/>
                <a:stretch>
                  <a:fillRect l="-21053" r="-15789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D8ACE012-13E0-1D4D-8AA0-1B0514A12FD8}"/>
                  </a:ext>
                </a:extLst>
              </p:cNvPr>
              <p:cNvSpPr txBox="1"/>
              <p:nvPr/>
            </p:nvSpPr>
            <p:spPr>
              <a:xfrm>
                <a:off x="2501286" y="5006511"/>
                <a:ext cx="2837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D8ACE012-13E0-1D4D-8AA0-1B0514A1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86" y="5006511"/>
                <a:ext cx="283731" cy="246221"/>
              </a:xfrm>
              <a:prstGeom prst="rect">
                <a:avLst/>
              </a:prstGeom>
              <a:blipFill>
                <a:blip r:embed="rId24"/>
                <a:stretch>
                  <a:fillRect l="-17391" r="-17391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直線箭頭接點 151">
            <a:extLst>
              <a:ext uri="{FF2B5EF4-FFF2-40B4-BE49-F238E27FC236}">
                <a16:creationId xmlns:a16="http://schemas.microsoft.com/office/drawing/2014/main" id="{0FF4E09B-D29B-7444-8C7D-1CD7A3CF406F}"/>
              </a:ext>
            </a:extLst>
          </p:cNvPr>
          <p:cNvCxnSpPr>
            <a:cxnSpLocks/>
          </p:cNvCxnSpPr>
          <p:nvPr/>
        </p:nvCxnSpPr>
        <p:spPr>
          <a:xfrm flipV="1">
            <a:off x="1877604" y="4338343"/>
            <a:ext cx="0" cy="1758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1E7F1B15-F33F-F44D-B073-1BAEBEB27DA1}"/>
                  </a:ext>
                </a:extLst>
              </p:cNvPr>
              <p:cNvSpPr txBox="1"/>
              <p:nvPr/>
            </p:nvSpPr>
            <p:spPr>
              <a:xfrm>
                <a:off x="1820723" y="4068120"/>
                <a:ext cx="18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1E7F1B15-F33F-F44D-B073-1BAEBEB27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23" y="4068120"/>
                <a:ext cx="187551" cy="246221"/>
              </a:xfrm>
              <a:prstGeom prst="rect">
                <a:avLst/>
              </a:prstGeom>
              <a:blipFill>
                <a:blip r:embed="rId25"/>
                <a:stretch>
                  <a:fillRect l="-18750" r="-18750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直線接點 153">
            <a:extLst>
              <a:ext uri="{FF2B5EF4-FFF2-40B4-BE49-F238E27FC236}">
                <a16:creationId xmlns:a16="http://schemas.microsoft.com/office/drawing/2014/main" id="{12FF7B36-569C-9844-9D14-5326ED32BDA8}"/>
              </a:ext>
            </a:extLst>
          </p:cNvPr>
          <p:cNvCxnSpPr/>
          <p:nvPr/>
        </p:nvCxnSpPr>
        <p:spPr>
          <a:xfrm>
            <a:off x="1799379" y="5877966"/>
            <a:ext cx="187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00D73A16-8D98-474D-B6BF-FED3EA97CA4C}"/>
                  </a:ext>
                </a:extLst>
              </p:cNvPr>
              <p:cNvSpPr txBox="1"/>
              <p:nvPr/>
            </p:nvSpPr>
            <p:spPr>
              <a:xfrm>
                <a:off x="6088652" y="4448863"/>
                <a:ext cx="4677691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00D73A16-8D98-474D-B6BF-FED3EA97C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52" y="4448863"/>
                <a:ext cx="4677691" cy="553741"/>
              </a:xfrm>
              <a:prstGeom prst="rect">
                <a:avLst/>
              </a:prstGeom>
              <a:blipFill>
                <a:blip r:embed="rId26"/>
                <a:stretch>
                  <a:fillRect t="-173333" r="-270" b="-25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D9FFD712-EE98-1142-9070-88CF6561BBE5}"/>
                  </a:ext>
                </a:extLst>
              </p:cNvPr>
              <p:cNvSpPr txBox="1"/>
              <p:nvPr/>
            </p:nvSpPr>
            <p:spPr>
              <a:xfrm>
                <a:off x="5688345" y="2359331"/>
                <a:ext cx="2653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16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𝑞𝐹𝑥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TW" sz="1600" dirty="0"/>
                  <a:t>,</a:t>
                </a:r>
                <a:endParaRPr kumimoji="1" lang="zh-TW" altLang="en-US" sz="1600" dirty="0"/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D9FFD712-EE98-1142-9070-88CF6561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45" y="2359331"/>
                <a:ext cx="2653162" cy="338554"/>
              </a:xfrm>
              <a:prstGeom prst="rect">
                <a:avLst/>
              </a:prstGeom>
              <a:blipFill>
                <a:blip r:embed="rId27"/>
                <a:stretch>
                  <a:fillRect l="-952" t="-3704" b="-18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D29FC0E7-6C78-2D48-8984-3D00AC02A8FD}"/>
                  </a:ext>
                </a:extLst>
              </p:cNvPr>
              <p:cNvSpPr/>
              <p:nvPr/>
            </p:nvSpPr>
            <p:spPr>
              <a:xfrm>
                <a:off x="6409295" y="3574685"/>
                <a:ext cx="4472635" cy="646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D29FC0E7-6C78-2D48-8984-3D00AC02A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295" y="3574685"/>
                <a:ext cx="4472635" cy="646074"/>
              </a:xfrm>
              <a:prstGeom prst="rect">
                <a:avLst/>
              </a:prstGeom>
              <a:blipFill>
                <a:blip r:embed="rId28"/>
                <a:stretch>
                  <a:fillRect t="-144231" b="-2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FF52EB-3B51-5B49-B891-0D27A4631568}"/>
                  </a:ext>
                </a:extLst>
              </p:cNvPr>
              <p:cNvSpPr/>
              <p:nvPr/>
            </p:nvSpPr>
            <p:spPr>
              <a:xfrm>
                <a:off x="4782922" y="5284604"/>
                <a:ext cx="6327886" cy="646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FF52EB-3B51-5B49-B891-0D27A4631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922" y="5284604"/>
                <a:ext cx="6327886" cy="646074"/>
              </a:xfrm>
              <a:prstGeom prst="rect">
                <a:avLst/>
              </a:prstGeom>
              <a:blipFill>
                <a:blip r:embed="rId29"/>
                <a:stretch>
                  <a:fillRect t="-144231" b="-213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群組 158">
            <a:extLst>
              <a:ext uri="{FF2B5EF4-FFF2-40B4-BE49-F238E27FC236}">
                <a16:creationId xmlns:a16="http://schemas.microsoft.com/office/drawing/2014/main" id="{2313BAA2-0B26-FE4E-91D7-7EC4A62D4D88}"/>
              </a:ext>
            </a:extLst>
          </p:cNvPr>
          <p:cNvGrpSpPr/>
          <p:nvPr/>
        </p:nvGrpSpPr>
        <p:grpSpPr>
          <a:xfrm>
            <a:off x="2715924" y="4887150"/>
            <a:ext cx="634265" cy="480929"/>
            <a:chOff x="3606909" y="4525937"/>
            <a:chExt cx="634265" cy="480929"/>
          </a:xfrm>
        </p:grpSpPr>
        <p:grpSp>
          <p:nvGrpSpPr>
            <p:cNvPr id="160" name="群組 159">
              <a:extLst>
                <a:ext uri="{FF2B5EF4-FFF2-40B4-BE49-F238E27FC236}">
                  <a16:creationId xmlns:a16="http://schemas.microsoft.com/office/drawing/2014/main" id="{A02100D2-5CF8-7547-AA08-7D5DBD76E076}"/>
                </a:ext>
              </a:extLst>
            </p:cNvPr>
            <p:cNvGrpSpPr/>
            <p:nvPr/>
          </p:nvGrpSpPr>
          <p:grpSpPr>
            <a:xfrm>
              <a:off x="3606909" y="4700015"/>
              <a:ext cx="34937" cy="180855"/>
              <a:chOff x="5860691" y="3600805"/>
              <a:chExt cx="603935" cy="2072336"/>
            </a:xfrm>
          </p:grpSpPr>
          <p:sp>
            <p:nvSpPr>
              <p:cNvPr id="176" name="弧線 175">
                <a:extLst>
                  <a:ext uri="{FF2B5EF4-FFF2-40B4-BE49-F238E27FC236}">
                    <a16:creationId xmlns:a16="http://schemas.microsoft.com/office/drawing/2014/main" id="{FA93D5EE-F909-7D43-AC2F-29E1DABDE3DB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7" name="弧線 176">
                <a:extLst>
                  <a:ext uri="{FF2B5EF4-FFF2-40B4-BE49-F238E27FC236}">
                    <a16:creationId xmlns:a16="http://schemas.microsoft.com/office/drawing/2014/main" id="{C50FE005-F0EC-1648-952B-4EF90968DCBA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61" name="群組 160">
              <a:extLst>
                <a:ext uri="{FF2B5EF4-FFF2-40B4-BE49-F238E27FC236}">
                  <a16:creationId xmlns:a16="http://schemas.microsoft.com/office/drawing/2014/main" id="{532A624F-81BD-6841-A06F-B747FA84E075}"/>
                </a:ext>
              </a:extLst>
            </p:cNvPr>
            <p:cNvGrpSpPr/>
            <p:nvPr/>
          </p:nvGrpSpPr>
          <p:grpSpPr>
            <a:xfrm rot="10800000">
              <a:off x="3641235" y="4700015"/>
              <a:ext cx="34937" cy="180855"/>
              <a:chOff x="5860691" y="3600805"/>
              <a:chExt cx="603935" cy="2072336"/>
            </a:xfrm>
          </p:grpSpPr>
          <p:sp>
            <p:nvSpPr>
              <p:cNvPr id="174" name="弧線 173">
                <a:extLst>
                  <a:ext uri="{FF2B5EF4-FFF2-40B4-BE49-F238E27FC236}">
                    <a16:creationId xmlns:a16="http://schemas.microsoft.com/office/drawing/2014/main" id="{FA3E1B4A-BDD8-8D4F-BB3B-8C8B375D5194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5" name="弧線 174">
                <a:extLst>
                  <a:ext uri="{FF2B5EF4-FFF2-40B4-BE49-F238E27FC236}">
                    <a16:creationId xmlns:a16="http://schemas.microsoft.com/office/drawing/2014/main" id="{78C5DE90-A935-C847-A8D9-4E9340BF6CCF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62" name="群組 161">
              <a:extLst>
                <a:ext uri="{FF2B5EF4-FFF2-40B4-BE49-F238E27FC236}">
                  <a16:creationId xmlns:a16="http://schemas.microsoft.com/office/drawing/2014/main" id="{E9E1F172-D172-CF49-B267-A0CC3E72C7AA}"/>
                </a:ext>
              </a:extLst>
            </p:cNvPr>
            <p:cNvGrpSpPr/>
            <p:nvPr/>
          </p:nvGrpSpPr>
          <p:grpSpPr>
            <a:xfrm>
              <a:off x="3675436" y="4683132"/>
              <a:ext cx="34937" cy="217472"/>
              <a:chOff x="5860691" y="3600805"/>
              <a:chExt cx="603935" cy="2072336"/>
            </a:xfrm>
          </p:grpSpPr>
          <p:sp>
            <p:nvSpPr>
              <p:cNvPr id="172" name="弧線 171">
                <a:extLst>
                  <a:ext uri="{FF2B5EF4-FFF2-40B4-BE49-F238E27FC236}">
                    <a16:creationId xmlns:a16="http://schemas.microsoft.com/office/drawing/2014/main" id="{58C4F992-082F-6446-A65B-BBD8C922A927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3" name="弧線 172">
                <a:extLst>
                  <a:ext uri="{FF2B5EF4-FFF2-40B4-BE49-F238E27FC236}">
                    <a16:creationId xmlns:a16="http://schemas.microsoft.com/office/drawing/2014/main" id="{3C6A3FC8-0145-5842-BC8E-3D22AC2FDE74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63" name="群組 162">
              <a:extLst>
                <a:ext uri="{FF2B5EF4-FFF2-40B4-BE49-F238E27FC236}">
                  <a16:creationId xmlns:a16="http://schemas.microsoft.com/office/drawing/2014/main" id="{83F792A6-CE9E-A349-B796-D8072BACA3A4}"/>
                </a:ext>
              </a:extLst>
            </p:cNvPr>
            <p:cNvGrpSpPr/>
            <p:nvPr/>
          </p:nvGrpSpPr>
          <p:grpSpPr>
            <a:xfrm rot="10800000">
              <a:off x="3709519" y="4683132"/>
              <a:ext cx="34937" cy="217472"/>
              <a:chOff x="5860691" y="3600805"/>
              <a:chExt cx="603935" cy="2072336"/>
            </a:xfrm>
          </p:grpSpPr>
          <p:sp>
            <p:nvSpPr>
              <p:cNvPr id="170" name="弧線 169">
                <a:extLst>
                  <a:ext uri="{FF2B5EF4-FFF2-40B4-BE49-F238E27FC236}">
                    <a16:creationId xmlns:a16="http://schemas.microsoft.com/office/drawing/2014/main" id="{D8BE47A7-DFBF-CD4F-9160-545356B43922}"/>
                  </a:ext>
                </a:extLst>
              </p:cNvPr>
              <p:cNvSpPr/>
              <p:nvPr/>
            </p:nvSpPr>
            <p:spPr>
              <a:xfrm>
                <a:off x="5860691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1" name="弧線 170">
                <a:extLst>
                  <a:ext uri="{FF2B5EF4-FFF2-40B4-BE49-F238E27FC236}">
                    <a16:creationId xmlns:a16="http://schemas.microsoft.com/office/drawing/2014/main" id="{D9646C48-4FFF-324E-A262-C52A2A13F9B4}"/>
                  </a:ext>
                </a:extLst>
              </p:cNvPr>
              <p:cNvSpPr/>
              <p:nvPr/>
            </p:nvSpPr>
            <p:spPr>
              <a:xfrm flipH="1">
                <a:off x="5866886" y="3600805"/>
                <a:ext cx="597740" cy="207233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64" name="群組 163">
              <a:extLst>
                <a:ext uri="{FF2B5EF4-FFF2-40B4-BE49-F238E27FC236}">
                  <a16:creationId xmlns:a16="http://schemas.microsoft.com/office/drawing/2014/main" id="{4C800A90-F1B2-7241-B3C7-0692776EC885}"/>
                </a:ext>
              </a:extLst>
            </p:cNvPr>
            <p:cNvGrpSpPr/>
            <p:nvPr/>
          </p:nvGrpSpPr>
          <p:grpSpPr>
            <a:xfrm>
              <a:off x="3744953" y="4525937"/>
              <a:ext cx="496221" cy="480929"/>
              <a:chOff x="4309020" y="4358262"/>
              <a:chExt cx="1099887" cy="1058357"/>
            </a:xfrm>
          </p:grpSpPr>
          <p:sp>
            <p:nvSpPr>
              <p:cNvPr id="165" name="弧線 164">
                <a:extLst>
                  <a:ext uri="{FF2B5EF4-FFF2-40B4-BE49-F238E27FC236}">
                    <a16:creationId xmlns:a16="http://schemas.microsoft.com/office/drawing/2014/main" id="{C7B3E4E0-EDAF-1C4C-AD1F-8FD784087720}"/>
                  </a:ext>
                </a:extLst>
              </p:cNvPr>
              <p:cNvSpPr/>
              <p:nvPr/>
            </p:nvSpPr>
            <p:spPr>
              <a:xfrm>
                <a:off x="4309020" y="4492807"/>
                <a:ext cx="129811" cy="923812"/>
              </a:xfrm>
              <a:prstGeom prst="arc">
                <a:avLst>
                  <a:gd name="adj1" fmla="val 16200000"/>
                  <a:gd name="adj2" fmla="val 1653776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grpSp>
            <p:nvGrpSpPr>
              <p:cNvPr id="166" name="群組 165">
                <a:extLst>
                  <a:ext uri="{FF2B5EF4-FFF2-40B4-BE49-F238E27FC236}">
                    <a16:creationId xmlns:a16="http://schemas.microsoft.com/office/drawing/2014/main" id="{E16E6864-A459-0B42-9B11-12B8F32BF88D}"/>
                  </a:ext>
                </a:extLst>
              </p:cNvPr>
              <p:cNvGrpSpPr/>
              <p:nvPr/>
            </p:nvGrpSpPr>
            <p:grpSpPr>
              <a:xfrm>
                <a:off x="4309020" y="4358262"/>
                <a:ext cx="1099887" cy="1053900"/>
                <a:chOff x="4309020" y="4358262"/>
                <a:chExt cx="1099887" cy="1053900"/>
              </a:xfrm>
            </p:grpSpPr>
            <p:sp>
              <p:nvSpPr>
                <p:cNvPr id="167" name="弧線 166">
                  <a:extLst>
                    <a:ext uri="{FF2B5EF4-FFF2-40B4-BE49-F238E27FC236}">
                      <a16:creationId xmlns:a16="http://schemas.microsoft.com/office/drawing/2014/main" id="{78C0D23B-8ECA-E141-863D-69A08DD30F25}"/>
                    </a:ext>
                  </a:extLst>
                </p:cNvPr>
                <p:cNvSpPr/>
                <p:nvPr/>
              </p:nvSpPr>
              <p:spPr>
                <a:xfrm flipH="1">
                  <a:off x="4309020" y="4488350"/>
                  <a:ext cx="129811" cy="923812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68" name="弧線 167">
                  <a:extLst>
                    <a:ext uri="{FF2B5EF4-FFF2-40B4-BE49-F238E27FC236}">
                      <a16:creationId xmlns:a16="http://schemas.microsoft.com/office/drawing/2014/main" id="{4C5BAFB9-5A66-4245-B404-D347416D1F8C}"/>
                    </a:ext>
                  </a:extLst>
                </p:cNvPr>
                <p:cNvSpPr/>
                <p:nvPr/>
              </p:nvSpPr>
              <p:spPr>
                <a:xfrm rot="10377884">
                  <a:off x="4411747" y="4358262"/>
                  <a:ext cx="236577" cy="391245"/>
                </a:xfrm>
                <a:prstGeom prst="arc">
                  <a:avLst>
                    <a:gd name="adj1" fmla="val 17896881"/>
                    <a:gd name="adj2" fmla="val 0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69" name="弧線 168">
                  <a:extLst>
                    <a:ext uri="{FF2B5EF4-FFF2-40B4-BE49-F238E27FC236}">
                      <a16:creationId xmlns:a16="http://schemas.microsoft.com/office/drawing/2014/main" id="{4342BDF0-24EA-1D40-A64B-BE2A1D040E19}"/>
                    </a:ext>
                  </a:extLst>
                </p:cNvPr>
                <p:cNvSpPr/>
                <p:nvPr/>
              </p:nvSpPr>
              <p:spPr>
                <a:xfrm rot="5891555">
                  <a:off x="4673179" y="4165673"/>
                  <a:ext cx="489813" cy="981643"/>
                </a:xfrm>
                <a:prstGeom prst="arc">
                  <a:avLst>
                    <a:gd name="adj1" fmla="val 20113729"/>
                    <a:gd name="adj2" fmla="val 4733612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261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677732" y="1659064"/>
            <a:ext cx="1080067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746167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Abstract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184F3EC3-71B3-D745-BDCA-A0BE2CC59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424" y="1676371"/>
                <a:ext cx="10943803" cy="45869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en-US" altLang="zh-CN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	</a:t>
                </a:r>
                <a:r>
                  <a:rPr kumimoji="1" lang="en-US" altLang="zh-CN" sz="2000" dirty="0">
                    <a:ea typeface="Kaiti TC" panose="02010600040101010101" pitchFamily="2" charset="-120"/>
                  </a:rPr>
                  <a:t>Trap-assisted tunneling 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關鍵在於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tunneling probability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。已知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三種</a:t>
                </a:r>
                <a:r>
                  <a:rPr kumimoji="1" lang="en-US" altLang="zh-CN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Field-enhanced thermal emission model</a:t>
                </a:r>
                <a:r>
                  <a:rPr kumimoji="1" lang="zh-TW" altLang="en-US" sz="2000" dirty="0">
                    <a:ea typeface="Kaiti TC" panose="02010600040101010101" pitchFamily="2" charset="-120"/>
                  </a:rPr>
                  <a:t>，前兩種結果相同，但與第三種差異在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pre-factor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。第一種為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CN" sz="2000" dirty="0">
                    <a:ea typeface="Kaiti TC" panose="02010600040101010101" pitchFamily="2" charset="-120"/>
                  </a:rPr>
                  <a:t>Hurkx</a:t>
                </a:r>
                <a:r>
                  <a:rPr kumimoji="1" lang="en-US" altLang="zh-CN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使用的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Effective-mass approximation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，據我推測可能僅適用足夠小的材料跨壓。第二種為 </a:t>
                </a: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Korol 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針對深能井所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使用的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Green‘s function approach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。第三種為</a:t>
                </a: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W. W. Anderson 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使用的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Oppenheimer approach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，適用深能井。由於時間有限，目前僅分析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Hurkx validity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，並對不同跨壓範圍擬合分析，討論可能誤差來源。</a:t>
                </a:r>
                <a:endParaRPr kumimoji="1" lang="en-US" altLang="zh-TW" sz="2000" dirty="0">
                  <a:latin typeface="Kaiti TC" panose="02010600040101010101" pitchFamily="2" charset="-120"/>
                  <a:ea typeface="Kaiti TC" panose="02010600040101010101" pitchFamily="2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       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針對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InP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，不論跨壓都有不錯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IV</a:t>
                </a: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擬合，並有深能井</a:t>
                </a:r>
                <a:r>
                  <a:rPr kumimoji="1" lang="en-US" altLang="zh-CN" sz="2000" dirty="0">
                    <a:ea typeface="Kaiti TC" panose="02010600040101010101" pitchFamily="2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Ti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InP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≈0.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06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≈0.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01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e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，文獻值約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0.08~0.6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。針對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InGaAs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，不論跨壓皆有不錯</a:t>
                </a:r>
                <a:r>
                  <a:rPr kumimoji="1" lang="zh-TW" altLang="en-US" sz="2000" dirty="0"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IV</a:t>
                </a: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擬合，並能驗證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羅博士提供的</a:t>
                </a:r>
                <a:r>
                  <a:rPr kumimoji="1" lang="en-US" altLang="zh-TW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APD </a:t>
                </a:r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濃度，成功解釋擊穿電流之緩慢上升現象，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Ti</m:t>
                        </m:r>
                        <m: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InGaAs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0.17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</m:t>
                        </m:r>
                      </m:e>
                    </m:d>
                  </m:oMath>
                </a14:m>
                <a:r>
                  <a:rPr kumimoji="1" lang="zh-CN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，其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:r>
                  <a:rPr kumimoji="1" lang="en-US" altLang="zh-TW" sz="2000" dirty="0">
                    <a:ea typeface="Kaiti TC" panose="02010600040101010101" pitchFamily="2" charset="-120"/>
                  </a:rPr>
                  <a:t>SRH lifetime </a:t>
                </a:r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也大致保有 </a:t>
                </a:r>
                <a14:m>
                  <m:oMath xmlns:m="http://schemas.openxmlformats.org/officeDocument/2006/math">
                    <m:r>
                      <a:rPr kumimoji="1" lang="zh-TW" altLang="en-US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𝜏</m:t>
                    </m:r>
                    <m:r>
                      <a:rPr kumimoji="1" lang="zh-TW" altLang="en-US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≈</m:t>
                    </m:r>
                    <m:sSub>
                      <m:sSub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300</m:t>
                        </m:r>
                      </m:sub>
                    </m:sSub>
                    <m:sSup>
                      <m:sSup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Kaiti TC" panose="02010600040101010101" pitchFamily="2" charset="-120"/>
                              </a:rPr>
                            </m:ctrlPr>
                          </m:d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Kaiti TC" panose="02010600040101010101" pitchFamily="2" charset="-120"/>
                              </a:rPr>
                              <m:t>𝑇</m:t>
                            </m:r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  <a:ea typeface="Kaiti TC" panose="02010600040101010101" pitchFamily="2" charset="-120"/>
                              </a:rPr>
                              <m:t>/300</m:t>
                            </m:r>
                          </m:e>
                        </m:d>
                      </m:e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級數規律，等效質量約 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0.0025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，文獻值約</a:t>
                </a:r>
                <a14:m>
                  <m:oMath xmlns:m="http://schemas.openxmlformats.org/officeDocument/2006/math">
                    <m:r>
                      <a:rPr kumimoji="1" lang="en-US" altLang="zh-TW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0.03</m:t>
                    </m:r>
                    <m:sSub>
                      <m:sSub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</m:ctrlPr>
                      </m:sSub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Kaiti TC" panose="02010600040101010101" pitchFamily="2" charset="-120"/>
                          </a:rPr>
                          <m:t>e</m:t>
                        </m:r>
                      </m:sub>
                    </m:sSub>
                    <m:r>
                      <a:rPr kumimoji="1" lang="en-US" altLang="zh-TW" sz="2000" i="1">
                        <a:latin typeface="Cambria Math" panose="02040503050406030204" pitchFamily="18" charset="0"/>
                        <a:ea typeface="Kaiti TC" panose="02010600040101010101" pitchFamily="2" charset="-120"/>
                      </a:rPr>
                      <m:t> </m:t>
                    </m:r>
                  </m:oMath>
                </a14:m>
                <a:r>
                  <a:rPr kumimoji="1" lang="zh-TW" altLang="en-US" sz="2000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</a:t>
                </a:r>
                <a:endParaRPr kumimoji="1" lang="en-US" altLang="zh-TW" sz="2000" dirty="0">
                  <a:latin typeface="Kaiti TC" panose="02010600040101010101" pitchFamily="2" charset="-120"/>
                  <a:ea typeface="Kaiti TC" panose="02010600040101010101" pitchFamily="2" charset="-120"/>
                </a:endParaRP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184F3EC3-71B3-D745-BDCA-A0BE2CC59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4" y="1676371"/>
                <a:ext cx="10943803" cy="4586919"/>
              </a:xfrm>
              <a:prstGeom prst="rect">
                <a:avLst/>
              </a:prstGeom>
              <a:blipFill>
                <a:blip r:embed="rId2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7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FF52EB-3B51-5B49-B891-0D27A4631568}"/>
                  </a:ext>
                </a:extLst>
              </p:cNvPr>
              <p:cNvSpPr/>
              <p:nvPr/>
            </p:nvSpPr>
            <p:spPr>
              <a:xfrm>
                <a:off x="585967" y="1101005"/>
                <a:ext cx="4367799" cy="646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𝐴𝑖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FF52EB-3B51-5B49-B891-0D27A4631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7" y="1101005"/>
                <a:ext cx="4367799" cy="646074"/>
              </a:xfrm>
              <a:prstGeom prst="rect">
                <a:avLst/>
              </a:prstGeom>
              <a:blipFill>
                <a:blip r:embed="rId2"/>
                <a:stretch>
                  <a:fillRect t="-144231" b="-213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349CB4DD-E131-7A44-8CB8-5D975B442FB5}"/>
              </a:ext>
            </a:extLst>
          </p:cNvPr>
          <p:cNvCxnSpPr>
            <a:cxnSpLocks/>
            <a:stCxn id="158" idx="3"/>
          </p:cNvCxnSpPr>
          <p:nvPr/>
        </p:nvCxnSpPr>
        <p:spPr>
          <a:xfrm>
            <a:off x="4953766" y="1424042"/>
            <a:ext cx="1872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40C01C7-4204-E649-9D78-C15876F453BB}"/>
                  </a:ext>
                </a:extLst>
              </p:cNvPr>
              <p:cNvSpPr txBox="1"/>
              <p:nvPr/>
            </p:nvSpPr>
            <p:spPr>
              <a:xfrm>
                <a:off x="4913254" y="883831"/>
                <a:ext cx="1953355" cy="467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𝐴𝑖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kumimoji="1" lang="en-US" altLang="zh-TW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40C01C7-4204-E649-9D78-C15876F4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254" y="883831"/>
                <a:ext cx="1953355" cy="467820"/>
              </a:xfrm>
              <a:prstGeom prst="rect">
                <a:avLst/>
              </a:prstGeom>
              <a:blipFill>
                <a:blip r:embed="rId3"/>
                <a:stretch>
                  <a:fillRect l="-1290" t="-2703" b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1DFFBAD2-D0B1-1A42-8C36-C5A611F7C897}"/>
                  </a:ext>
                </a:extLst>
              </p:cNvPr>
              <p:cNvSpPr/>
              <p:nvPr/>
            </p:nvSpPr>
            <p:spPr>
              <a:xfrm>
                <a:off x="7310745" y="664124"/>
                <a:ext cx="4207242" cy="645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1DFFBAD2-D0B1-1A42-8C36-C5A611F7C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745" y="664124"/>
                <a:ext cx="4207242" cy="645433"/>
              </a:xfrm>
              <a:prstGeom prst="rect">
                <a:avLst/>
              </a:prstGeom>
              <a:blipFill>
                <a:blip r:embed="rId4"/>
                <a:stretch>
                  <a:fillRect t="-142308" b="-2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58F332-CE4D-184E-B5E4-0CD65BA3374C}"/>
                  </a:ext>
                </a:extLst>
              </p:cNvPr>
              <p:cNvSpPr/>
              <p:nvPr/>
            </p:nvSpPr>
            <p:spPr>
              <a:xfrm>
                <a:off x="8008717" y="1401950"/>
                <a:ext cx="2348720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16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58F332-CE4D-184E-B5E4-0CD65BA33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17" y="1401950"/>
                <a:ext cx="2348720" cy="668709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弧 6">
            <a:extLst>
              <a:ext uri="{FF2B5EF4-FFF2-40B4-BE49-F238E27FC236}">
                <a16:creationId xmlns:a16="http://schemas.microsoft.com/office/drawing/2014/main" id="{A2EB1AA5-D589-114A-9E4C-7CE0B049D957}"/>
              </a:ext>
            </a:extLst>
          </p:cNvPr>
          <p:cNvSpPr/>
          <p:nvPr/>
        </p:nvSpPr>
        <p:spPr>
          <a:xfrm>
            <a:off x="7028322" y="986840"/>
            <a:ext cx="324091" cy="863248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2E2B77A-648D-DD40-B670-93C56817793A}"/>
                  </a:ext>
                </a:extLst>
              </p:cNvPr>
              <p:cNvSpPr txBox="1"/>
              <p:nvPr/>
            </p:nvSpPr>
            <p:spPr>
              <a:xfrm>
                <a:off x="637064" y="2107633"/>
                <a:ext cx="7837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1600" dirty="0"/>
                  <a:t>For not too large field, e.g., at room temperature and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kumimoji="1" lang="en-US" altLang="zh-TW" sz="1600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kumimoji="1" lang="en-US" altLang="zh-TW" sz="16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TW" sz="1600" b="0" i="1" smtClean="0">
                        <a:latin typeface="Cambria Math" panose="02040503050406030204" pitchFamily="18" charset="0"/>
                      </a:rPr>
                      <m:t>&lt;9×</m:t>
                    </m:r>
                    <m:sSup>
                      <m:sSup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kumimoji="1"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kumimoji="1"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TW" dirty="0"/>
                  <a:t>,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2E2B77A-648D-DD40-B670-93C568177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4" y="2107633"/>
                <a:ext cx="7837787" cy="369332"/>
              </a:xfrm>
              <a:prstGeom prst="rect">
                <a:avLst/>
              </a:prstGeom>
              <a:blipFill>
                <a:blip r:embed="rId6"/>
                <a:stretch>
                  <a:fillRect l="-324" t="-6667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09B83C3D-C9F3-2043-9997-53923BFB0790}"/>
                  </a:ext>
                </a:extLst>
              </p:cNvPr>
              <p:cNvSpPr/>
              <p:nvPr/>
            </p:nvSpPr>
            <p:spPr>
              <a:xfrm>
                <a:off x="3383291" y="2485264"/>
                <a:ext cx="5374228" cy="692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l-GR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kumimoji="1" lang="el-GR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l-GR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l-GR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09B83C3D-C9F3-2043-9997-53923BFB0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91" y="2485264"/>
                <a:ext cx="5374228" cy="692049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F1D34B8D-B4E6-EB4A-AA0E-939DCD5348E8}"/>
                  </a:ext>
                </a:extLst>
              </p:cNvPr>
              <p:cNvSpPr/>
              <p:nvPr/>
            </p:nvSpPr>
            <p:spPr>
              <a:xfrm>
                <a:off x="3108994" y="3589616"/>
                <a:ext cx="4463338" cy="654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𝐴𝑞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𝐴𝑞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TW" sz="1600" b="0" i="0" smtClean="0">
                                  <a:latin typeface="Cambria Math" panose="02040503050406030204" pitchFamily="18" charset="0"/>
                                </a:rPr>
                                <m:t>TAT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F1D34B8D-B4E6-EB4A-AA0E-939DCD534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4" y="3589616"/>
                <a:ext cx="4463338" cy="654923"/>
              </a:xfrm>
              <a:prstGeom prst="rect">
                <a:avLst/>
              </a:prstGeom>
              <a:blipFill>
                <a:blip r:embed="rId8"/>
                <a:stretch>
                  <a:fillRect t="-150000" b="-20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24090687-365E-0C4C-A5CA-C2624D5D4B48}"/>
                  </a:ext>
                </a:extLst>
              </p:cNvPr>
              <p:cNvSpPr/>
              <p:nvPr/>
            </p:nvSpPr>
            <p:spPr>
              <a:xfrm>
                <a:off x="613670" y="5211555"/>
                <a:ext cx="11026288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𝐴𝑞</m:t>
                      </m:r>
                      <m:rad>
                        <m:radPr>
                          <m:degHide m:val="on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nor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24090687-365E-0C4C-A5CA-C2624D5D4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0" y="5211555"/>
                <a:ext cx="11026288" cy="878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04C9C0B-9F7E-814F-AC03-063D83D7B9B8}"/>
                  </a:ext>
                </a:extLst>
              </p:cNvPr>
              <p:cNvSpPr/>
              <p:nvPr/>
            </p:nvSpPr>
            <p:spPr>
              <a:xfrm>
                <a:off x="2758192" y="4335029"/>
                <a:ext cx="5398144" cy="69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TAT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kumimoji="1" lang="el-GR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l-GR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l-GR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04C9C0B-9F7E-814F-AC03-063D83D7B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92" y="4335029"/>
                <a:ext cx="5398144" cy="696153"/>
              </a:xfrm>
              <a:prstGeom prst="rect">
                <a:avLst/>
              </a:prstGeom>
              <a:blipFill>
                <a:blip r:embed="rId10"/>
                <a:stretch>
                  <a:fillRect l="-469" t="-130357" b="-194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8331A13-FE39-3E44-9A80-38B787574D08}"/>
                  </a:ext>
                </a:extLst>
              </p:cNvPr>
              <p:cNvSpPr txBox="1"/>
              <p:nvPr/>
            </p:nvSpPr>
            <p:spPr>
              <a:xfrm>
                <a:off x="8731518" y="4544124"/>
                <a:ext cx="1260986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8331A13-FE39-3E44-9A80-38B787574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518" y="4544124"/>
                <a:ext cx="1260986" cy="277961"/>
              </a:xfrm>
              <a:prstGeom prst="rect">
                <a:avLst/>
              </a:prstGeom>
              <a:blipFill>
                <a:blip r:embed="rId11"/>
                <a:stretch>
                  <a:fillRect l="-300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文字方塊 95">
            <a:extLst>
              <a:ext uri="{FF2B5EF4-FFF2-40B4-BE49-F238E27FC236}">
                <a16:creationId xmlns:a16="http://schemas.microsoft.com/office/drawing/2014/main" id="{612A2006-88E8-074B-A7DD-767B7ED7587F}"/>
              </a:ext>
            </a:extLst>
          </p:cNvPr>
          <p:cNvSpPr txBox="1"/>
          <p:nvPr/>
        </p:nvSpPr>
        <p:spPr>
          <a:xfrm>
            <a:off x="585967" y="5031182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/>
              <a:t>In sum, </a:t>
            </a:r>
            <a:endParaRPr kumimoji="1"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3A4857-ADC0-CC4E-975D-A9A81B6D0667}"/>
                  </a:ext>
                </a:extLst>
              </p:cNvPr>
              <p:cNvSpPr/>
              <p:nvPr/>
            </p:nvSpPr>
            <p:spPr>
              <a:xfrm>
                <a:off x="637064" y="3195297"/>
                <a:ext cx="67002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TW" sz="1600" dirty="0"/>
                  <a:t>For uniform doping concentration, </a:t>
                </a:r>
                <a14:m>
                  <m:oMath xmlns:m="http://schemas.openxmlformats.org/officeDocument/2006/math"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kumimoji="1" lang="en-US" altLang="zh-TW" sz="1600">
                        <a:latin typeface="Cambria Math" panose="02040503050406030204" pitchFamily="18" charset="0"/>
                      </a:rPr>
                      <m:t>when</m:t>
                    </m:r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3A4857-ADC0-CC4E-975D-A9A81B6D0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4" y="3195297"/>
                <a:ext cx="6700242" cy="338554"/>
              </a:xfrm>
              <a:prstGeom prst="rect">
                <a:avLst/>
              </a:prstGeom>
              <a:blipFill>
                <a:blip r:embed="rId12"/>
                <a:stretch>
                  <a:fillRect l="-378" t="-7692" b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39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D16D2E2-B7B5-484D-80A8-B8BFFF96F275}"/>
              </a:ext>
            </a:extLst>
          </p:cNvPr>
          <p:cNvCxnSpPr>
            <a:cxnSpLocks/>
          </p:cNvCxnSpPr>
          <p:nvPr/>
        </p:nvCxnSpPr>
        <p:spPr>
          <a:xfrm>
            <a:off x="785611" y="1493116"/>
            <a:ext cx="10573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76C0C43F-F614-094F-9B24-13CE26B58929}"/>
              </a:ext>
            </a:extLst>
          </p:cNvPr>
          <p:cNvSpPr txBox="1">
            <a:spLocks/>
          </p:cNvSpPr>
          <p:nvPr/>
        </p:nvSpPr>
        <p:spPr>
          <a:xfrm>
            <a:off x="600308" y="659731"/>
            <a:ext cx="10962042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Validity of Hurkx trap-assisted tunneling 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C1C6B94-B46B-4F4D-B2E3-96DC661E21F9}"/>
                  </a:ext>
                </a:extLst>
              </p:cNvPr>
              <p:cNvSpPr/>
              <p:nvPr/>
            </p:nvSpPr>
            <p:spPr>
              <a:xfrm>
                <a:off x="2321832" y="1676749"/>
                <a:ext cx="2171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C1C6B94-B46B-4F4D-B2E3-96DC661E2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32" y="1676749"/>
                <a:ext cx="2171813" cy="369332"/>
              </a:xfrm>
              <a:prstGeom prst="rect">
                <a:avLst/>
              </a:prstGeom>
              <a:blipFill>
                <a:blip r:embed="rId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22C4D7F-B39C-EB41-A6A4-2C01D625DC00}"/>
                  </a:ext>
                </a:extLst>
              </p:cNvPr>
              <p:cNvSpPr txBox="1"/>
              <p:nvPr/>
            </p:nvSpPr>
            <p:spPr>
              <a:xfrm>
                <a:off x="2142827" y="2066645"/>
                <a:ext cx="2736839" cy="11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16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 </m:t>
                    </m:r>
                  </m:oMath>
                </a14:m>
                <a:endParaRPr kumimoji="1" lang="en-US" altLang="zh-TW" sz="1600" dirty="0">
                  <a:solidFill>
                    <a:srgbClr val="FF0000"/>
                  </a:solidFill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1600" smtClean="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60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  <m:sup>
                            <m:r>
                              <a:rPr kumimoji="1" lang="en-US" altLang="zh-TW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TW" sz="1600" dirty="0"/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𝑞𝐹𝑥</m:t>
                    </m:r>
                  </m:oMath>
                </a14:m>
                <a:r>
                  <a:rPr kumimoji="1" lang="en-US" altLang="zh-TW" sz="1600" dirty="0"/>
                  <a:t> (not parabolic)</a:t>
                </a: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kumimoji="1"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kumimoji="1" lang="en-US" altLang="zh-TW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22C4D7F-B39C-EB41-A6A4-2C01D625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7" y="2066645"/>
                <a:ext cx="2736839" cy="1166025"/>
              </a:xfrm>
              <a:prstGeom prst="rect">
                <a:avLst/>
              </a:prstGeom>
              <a:blipFill>
                <a:blip r:embed="rId3"/>
                <a:stretch>
                  <a:fillRect l="-463" r="-3241" b="-49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E3418314-A0AC-5E40-8C8D-8C889E635006}"/>
                  </a:ext>
                </a:extLst>
              </p:cNvPr>
              <p:cNvSpPr/>
              <p:nvPr/>
            </p:nvSpPr>
            <p:spPr>
              <a:xfrm>
                <a:off x="6665877" y="2136124"/>
                <a:ext cx="2728311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TW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𝑞𝐹𝑥</m:t>
                          </m:r>
                        </m:e>
                      </m:d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TW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E3418314-A0AC-5E40-8C8D-8C889E635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77" y="2136124"/>
                <a:ext cx="2728311" cy="650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E4153DA1-E629-9140-8CDB-95985BBC13A1}"/>
              </a:ext>
            </a:extLst>
          </p:cNvPr>
          <p:cNvCxnSpPr/>
          <p:nvPr/>
        </p:nvCxnSpPr>
        <p:spPr>
          <a:xfrm>
            <a:off x="5565601" y="2448761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右括弧 51">
            <a:extLst>
              <a:ext uri="{FF2B5EF4-FFF2-40B4-BE49-F238E27FC236}">
                <a16:creationId xmlns:a16="http://schemas.microsoft.com/office/drawing/2014/main" id="{56C12E20-6F99-8E45-8FA6-DA34F48A6E6F}"/>
              </a:ext>
            </a:extLst>
          </p:cNvPr>
          <p:cNvSpPr/>
          <p:nvPr/>
        </p:nvSpPr>
        <p:spPr>
          <a:xfrm>
            <a:off x="1975736" y="1673528"/>
            <a:ext cx="2903930" cy="15193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5FD755F-69EA-D24F-98B9-98759F8BE5C3}"/>
              </a:ext>
            </a:extLst>
          </p:cNvPr>
          <p:cNvCxnSpPr>
            <a:cxnSpLocks/>
          </p:cNvCxnSpPr>
          <p:nvPr/>
        </p:nvCxnSpPr>
        <p:spPr>
          <a:xfrm>
            <a:off x="6069330" y="3623310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802AD65-DBE9-5E4B-BE9B-202E1BC2F28D}"/>
              </a:ext>
            </a:extLst>
          </p:cNvPr>
          <p:cNvCxnSpPr>
            <a:cxnSpLocks/>
          </p:cNvCxnSpPr>
          <p:nvPr/>
        </p:nvCxnSpPr>
        <p:spPr>
          <a:xfrm>
            <a:off x="1739856" y="3642626"/>
            <a:ext cx="3335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46E779C-5EDE-E841-A783-8584BBB27DAD}"/>
              </a:ext>
            </a:extLst>
          </p:cNvPr>
          <p:cNvSpPr txBox="1"/>
          <p:nvPr/>
        </p:nvSpPr>
        <p:spPr>
          <a:xfrm>
            <a:off x="2023213" y="3267945"/>
            <a:ext cx="287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Single-band approximation</a:t>
            </a:r>
            <a:endParaRPr kumimoji="1"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F755940-6150-5246-90F9-E7B8B8373E15}"/>
                  </a:ext>
                </a:extLst>
              </p:cNvPr>
              <p:cNvSpPr txBox="1"/>
              <p:nvPr/>
            </p:nvSpPr>
            <p:spPr>
              <a:xfrm>
                <a:off x="689596" y="3736818"/>
                <a:ext cx="5249770" cy="63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nary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F755940-6150-5246-90F9-E7B8B8373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6" y="3736818"/>
                <a:ext cx="5249770" cy="631070"/>
              </a:xfrm>
              <a:prstGeom prst="rect">
                <a:avLst/>
              </a:prstGeom>
              <a:blipFill>
                <a:blip r:embed="rId5"/>
                <a:stretch>
                  <a:fillRect t="-137255" b="-188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F3FCD03-7D75-8E48-BA49-9DB9F51CF685}"/>
                  </a:ext>
                </a:extLst>
              </p:cNvPr>
              <p:cNvSpPr txBox="1"/>
              <p:nvPr/>
            </p:nvSpPr>
            <p:spPr>
              <a:xfrm>
                <a:off x="1468334" y="4505415"/>
                <a:ext cx="36922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F3FCD03-7D75-8E48-BA49-9DB9F51C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34" y="4505415"/>
                <a:ext cx="3692293" cy="246221"/>
              </a:xfrm>
              <a:prstGeom prst="rect">
                <a:avLst/>
              </a:prstGeom>
              <a:blipFill>
                <a:blip r:embed="rId6"/>
                <a:stretch>
                  <a:fillRect l="-344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3AEE32-F03B-3141-AE3F-AE23D6FB73AC}"/>
                  </a:ext>
                </a:extLst>
              </p:cNvPr>
              <p:cNvSpPr txBox="1"/>
              <p:nvPr/>
            </p:nvSpPr>
            <p:spPr>
              <a:xfrm>
                <a:off x="1468334" y="4940188"/>
                <a:ext cx="4327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𝑐𝑣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3AEE32-F03B-3141-AE3F-AE23D6FB7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34" y="4940188"/>
                <a:ext cx="4327018" cy="246221"/>
              </a:xfrm>
              <a:prstGeom prst="rect">
                <a:avLst/>
              </a:prstGeom>
              <a:blipFill>
                <a:blip r:embed="rId7"/>
                <a:stretch>
                  <a:fillRect l="-587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A096E05-7172-E14B-98AB-F5EFE4EE5325}"/>
                  </a:ext>
                </a:extLst>
              </p:cNvPr>
              <p:cNvSpPr txBox="1"/>
              <p:nvPr/>
            </p:nvSpPr>
            <p:spPr>
              <a:xfrm>
                <a:off x="636117" y="5436549"/>
                <a:ext cx="5335884" cy="62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b="1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applied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A096E05-7172-E14B-98AB-F5EFE4EE5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17" y="5436549"/>
                <a:ext cx="5335884" cy="625556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括弧 18">
            <a:extLst>
              <a:ext uri="{FF2B5EF4-FFF2-40B4-BE49-F238E27FC236}">
                <a16:creationId xmlns:a16="http://schemas.microsoft.com/office/drawing/2014/main" id="{22230355-00C0-6A40-9EE0-346FB24322C7}"/>
              </a:ext>
            </a:extLst>
          </p:cNvPr>
          <p:cNvSpPr/>
          <p:nvPr/>
        </p:nvSpPr>
        <p:spPr>
          <a:xfrm>
            <a:off x="1291591" y="4427788"/>
            <a:ext cx="176743" cy="80715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29EA9E7A-5EEA-5A4E-BB8B-AE9D3E56DF09}"/>
              </a:ext>
            </a:extLst>
          </p:cNvPr>
          <p:cNvCxnSpPr>
            <a:cxnSpLocks/>
          </p:cNvCxnSpPr>
          <p:nvPr/>
        </p:nvCxnSpPr>
        <p:spPr>
          <a:xfrm flipV="1">
            <a:off x="6594478" y="3668055"/>
            <a:ext cx="44005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B876C041-73AC-8040-B343-04E1B3BEDA90}"/>
              </a:ext>
            </a:extLst>
          </p:cNvPr>
          <p:cNvSpPr txBox="1"/>
          <p:nvPr/>
        </p:nvSpPr>
        <p:spPr>
          <a:xfrm>
            <a:off x="6594478" y="3267945"/>
            <a:ext cx="440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Spherical &amp; parabolic band approximation</a:t>
            </a:r>
            <a:endParaRPr kumimoji="1"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5B5415-A8D7-7E4C-9761-EE41E898C8CA}"/>
                  </a:ext>
                </a:extLst>
              </p:cNvPr>
              <p:cNvSpPr txBox="1"/>
              <p:nvPr/>
            </p:nvSpPr>
            <p:spPr>
              <a:xfrm>
                <a:off x="6252210" y="3793490"/>
                <a:ext cx="521208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因為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InP 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valley 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質量並不大，以及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InP 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電場特別高，所以電子很容易有高能量，也就容易產生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intervalley scattering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，使得上述近似並不適用於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InP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。而即便僅有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intravalley scattering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，這時也必須考慮能帶的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nonparabolicity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，使得等效質量之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Hamiltonian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 將十分複雜。而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InGaAs 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之電場較小，所以應該較適合 </a:t>
                </a:r>
                <a:r>
                  <a:rPr kumimoji="1" lang="en-US" altLang="zh-TW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spherical &amp; parabolic band</a:t>
                </a:r>
                <a:r>
                  <a:rPr kumimoji="1" lang="zh-TW" altLang="en-US" dirty="0">
                    <a:latin typeface="Kaiti TC" panose="02010600040101010101" pitchFamily="2" charset="-120"/>
                    <a:ea typeface="Kaiti TC" panose="02010600040101010101" pitchFamily="2" charset="-120"/>
                  </a:rPr>
                  <a:t>。</a:t>
                </a: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5B5415-A8D7-7E4C-9761-EE41E898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10" y="3793490"/>
                <a:ext cx="5212080" cy="2308324"/>
              </a:xfrm>
              <a:prstGeom prst="rect">
                <a:avLst/>
              </a:prstGeom>
              <a:blipFill>
                <a:blip r:embed="rId9"/>
                <a:stretch>
                  <a:fillRect l="-973" t="-549" b="-3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0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4" grpId="0"/>
      <p:bldP spid="55" grpId="0"/>
      <p:bldP spid="17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815AA0-3642-D544-860B-6D4BB897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01"/>
            <a:ext cx="12192000" cy="6319598"/>
          </a:xfrm>
          <a:prstGeom prst="rect">
            <a:avLst/>
          </a:prstGeom>
        </p:spPr>
      </p:pic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0B7AFF6E-0E11-B54B-9075-1038501517D3}"/>
              </a:ext>
            </a:extLst>
          </p:cNvPr>
          <p:cNvCxnSpPr>
            <a:cxnSpLocks/>
          </p:cNvCxnSpPr>
          <p:nvPr/>
        </p:nvCxnSpPr>
        <p:spPr>
          <a:xfrm>
            <a:off x="3359888" y="4379157"/>
            <a:ext cx="53344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FD530692-5812-0F44-80F9-B72DBA61370F}"/>
              </a:ext>
            </a:extLst>
          </p:cNvPr>
          <p:cNvCxnSpPr>
            <a:cxnSpLocks/>
          </p:cNvCxnSpPr>
          <p:nvPr/>
        </p:nvCxnSpPr>
        <p:spPr>
          <a:xfrm flipV="1">
            <a:off x="5802946" y="2251822"/>
            <a:ext cx="0" cy="2777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7DEFE68-A392-834F-BD50-19626E12DECF}"/>
                  </a:ext>
                </a:extLst>
              </p:cNvPr>
              <p:cNvSpPr txBox="1"/>
              <p:nvPr/>
            </p:nvSpPr>
            <p:spPr>
              <a:xfrm>
                <a:off x="8615965" y="4102158"/>
                <a:ext cx="188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7DEFE68-A392-834F-BD50-19626E12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65" y="4102158"/>
                <a:ext cx="188128" cy="276999"/>
              </a:xfrm>
              <a:prstGeom prst="rect">
                <a:avLst/>
              </a:prstGeom>
              <a:blipFill>
                <a:blip r:embed="rId3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24A6067-2FE8-0146-BE45-9E01850F2C4C}"/>
                  </a:ext>
                </a:extLst>
              </p:cNvPr>
              <p:cNvSpPr txBox="1"/>
              <p:nvPr/>
            </p:nvSpPr>
            <p:spPr>
              <a:xfrm>
                <a:off x="5881603" y="2225520"/>
                <a:ext cx="533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24A6067-2FE8-0146-BE45-9E01850F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03" y="2225520"/>
                <a:ext cx="533031" cy="276999"/>
              </a:xfrm>
              <a:prstGeom prst="rect">
                <a:avLst/>
              </a:prstGeom>
              <a:blipFill>
                <a:blip r:embed="rId4"/>
                <a:stretch>
                  <a:fillRect l="-6977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895C2D2-E2CC-7F43-BF61-0A5886C8AB94}"/>
              </a:ext>
            </a:extLst>
          </p:cNvPr>
          <p:cNvCxnSpPr/>
          <p:nvPr/>
        </p:nvCxnSpPr>
        <p:spPr>
          <a:xfrm flipV="1">
            <a:off x="3857541" y="4102158"/>
            <a:ext cx="0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BB2D70F-A4FB-494E-97FA-0A83CF325890}"/>
              </a:ext>
            </a:extLst>
          </p:cNvPr>
          <p:cNvCxnSpPr>
            <a:cxnSpLocks/>
          </p:cNvCxnSpPr>
          <p:nvPr/>
        </p:nvCxnSpPr>
        <p:spPr>
          <a:xfrm>
            <a:off x="3727703" y="4102158"/>
            <a:ext cx="20752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EF30B71-6202-2143-B6C9-37462D454544}"/>
                  </a:ext>
                </a:extLst>
              </p:cNvPr>
              <p:cNvSpPr txBox="1"/>
              <p:nvPr/>
            </p:nvSpPr>
            <p:spPr>
              <a:xfrm>
                <a:off x="5770258" y="3927437"/>
                <a:ext cx="755720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EF30B71-6202-2143-B6C9-37462D454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58" y="3927437"/>
                <a:ext cx="755720" cy="576568"/>
              </a:xfrm>
              <a:prstGeom prst="rect">
                <a:avLst/>
              </a:prstGeom>
              <a:blipFill>
                <a:blip r:embed="rId5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8CFFFAAC-2A05-954D-BF51-1A67CC806E7C}"/>
              </a:ext>
            </a:extLst>
          </p:cNvPr>
          <p:cNvCxnSpPr>
            <a:cxnSpLocks/>
          </p:cNvCxnSpPr>
          <p:nvPr/>
        </p:nvCxnSpPr>
        <p:spPr>
          <a:xfrm>
            <a:off x="3544883" y="3658108"/>
            <a:ext cx="0" cy="7203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CD8E3245-055A-344C-AC03-1F4229859F91}"/>
                  </a:ext>
                </a:extLst>
              </p:cNvPr>
              <p:cNvSpPr txBox="1"/>
              <p:nvPr/>
            </p:nvSpPr>
            <p:spPr>
              <a:xfrm>
                <a:off x="3424928" y="3375576"/>
                <a:ext cx="302775" cy="299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CD8E3245-055A-344C-AC03-1F4229859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28" y="3375576"/>
                <a:ext cx="302775" cy="299569"/>
              </a:xfrm>
              <a:prstGeom prst="rect">
                <a:avLst/>
              </a:prstGeom>
              <a:blipFill>
                <a:blip r:embed="rId6"/>
                <a:stretch>
                  <a:fillRect l="-16000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792363C-5F08-ED47-98B6-907477EEC675}"/>
                  </a:ext>
                </a:extLst>
              </p:cNvPr>
              <p:cNvSpPr txBox="1"/>
              <p:nvPr/>
            </p:nvSpPr>
            <p:spPr>
              <a:xfrm>
                <a:off x="2020909" y="5167971"/>
                <a:ext cx="5335884" cy="62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b="1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1"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applied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792363C-5F08-ED47-98B6-907477EE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09" y="5167971"/>
                <a:ext cx="5335884" cy="62555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箭頭接點 37">
            <a:extLst>
              <a:ext uri="{FF2B5EF4-FFF2-40B4-BE49-F238E27FC236}">
                <a16:creationId xmlns:a16="http://schemas.microsoft.com/office/drawing/2014/main" id="{267C73B1-97EF-3A41-9EB4-04C4A6BA9AB4}"/>
              </a:ext>
            </a:extLst>
          </p:cNvPr>
          <p:cNvCxnSpPr>
            <a:cxnSpLocks/>
          </p:cNvCxnSpPr>
          <p:nvPr/>
        </p:nvCxnSpPr>
        <p:spPr>
          <a:xfrm>
            <a:off x="2945217" y="1499191"/>
            <a:ext cx="66073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AAC1047F-ECE5-6A43-8EFA-A5EE54067A9B}"/>
              </a:ext>
            </a:extLst>
          </p:cNvPr>
          <p:cNvCxnSpPr/>
          <p:nvPr/>
        </p:nvCxnSpPr>
        <p:spPr>
          <a:xfrm>
            <a:off x="2945217" y="1333468"/>
            <a:ext cx="0" cy="21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C44EE458-8335-E74F-8538-60DE61B68174}"/>
              </a:ext>
            </a:extLst>
          </p:cNvPr>
          <p:cNvCxnSpPr>
            <a:cxnSpLocks/>
          </p:cNvCxnSpPr>
          <p:nvPr/>
        </p:nvCxnSpPr>
        <p:spPr>
          <a:xfrm>
            <a:off x="9552564" y="1174904"/>
            <a:ext cx="0" cy="320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E4726EC-2A50-A14F-8EB2-64AC97F6C9C8}"/>
              </a:ext>
            </a:extLst>
          </p:cNvPr>
          <p:cNvSpPr txBox="1"/>
          <p:nvPr/>
        </p:nvSpPr>
        <p:spPr>
          <a:xfrm>
            <a:off x="5890435" y="113364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InGaAs</a:t>
            </a:r>
            <a:endParaRPr kumimoji="1" lang="zh-TW" altLang="en-US" dirty="0"/>
          </a:p>
        </p:txBody>
      </p:sp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755C6305-A525-2A43-943C-F58B8A907A6B}"/>
              </a:ext>
            </a:extLst>
          </p:cNvPr>
          <p:cNvCxnSpPr>
            <a:cxnSpLocks/>
          </p:cNvCxnSpPr>
          <p:nvPr/>
        </p:nvCxnSpPr>
        <p:spPr>
          <a:xfrm>
            <a:off x="6271678" y="4378210"/>
            <a:ext cx="0" cy="28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4CEC486-DC6D-BB49-AAE0-22D326C88798}"/>
                  </a:ext>
                </a:extLst>
              </p:cNvPr>
              <p:cNvSpPr txBox="1"/>
              <p:nvPr/>
            </p:nvSpPr>
            <p:spPr>
              <a:xfrm>
                <a:off x="5028741" y="4628851"/>
                <a:ext cx="828625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−0.5</m:t>
                      </m:r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4CEC486-DC6D-BB49-AAE0-22D326C8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41" y="4628851"/>
                <a:ext cx="828625" cy="576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DB99F4C4-D72F-7547-AAA4-19DF46C9119F}"/>
              </a:ext>
            </a:extLst>
          </p:cNvPr>
          <p:cNvCxnSpPr>
            <a:cxnSpLocks/>
          </p:cNvCxnSpPr>
          <p:nvPr/>
        </p:nvCxnSpPr>
        <p:spPr>
          <a:xfrm>
            <a:off x="5802946" y="4658595"/>
            <a:ext cx="468732" cy="90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左-右雙向箭號 45">
            <a:extLst>
              <a:ext uri="{FF2B5EF4-FFF2-40B4-BE49-F238E27FC236}">
                <a16:creationId xmlns:a16="http://schemas.microsoft.com/office/drawing/2014/main" id="{270C865A-F0D8-4F4C-9523-188A19B363C3}"/>
              </a:ext>
            </a:extLst>
          </p:cNvPr>
          <p:cNvSpPr/>
          <p:nvPr/>
        </p:nvSpPr>
        <p:spPr>
          <a:xfrm>
            <a:off x="3857541" y="3185652"/>
            <a:ext cx="2391349" cy="395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09DCCED-FD72-FD4A-9966-C6F52F3867C6}"/>
              </a:ext>
            </a:extLst>
          </p:cNvPr>
          <p:cNvSpPr txBox="1"/>
          <p:nvPr/>
        </p:nvSpPr>
        <p:spPr>
          <a:xfrm>
            <a:off x="3945592" y="2775126"/>
            <a:ext cx="232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EMA confident interval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E09CA7-8A21-3644-921B-6F8A738D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76" y="1133061"/>
            <a:ext cx="4577370" cy="4591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框架 6">
            <a:extLst>
              <a:ext uri="{FF2B5EF4-FFF2-40B4-BE49-F238E27FC236}">
                <a16:creationId xmlns:a16="http://schemas.microsoft.com/office/drawing/2014/main" id="{82A958BE-2AE8-3444-9464-5FD6423D6FC2}"/>
              </a:ext>
            </a:extLst>
          </p:cNvPr>
          <p:cNvSpPr/>
          <p:nvPr/>
        </p:nvSpPr>
        <p:spPr>
          <a:xfrm>
            <a:off x="7348329" y="4870173"/>
            <a:ext cx="3604591" cy="5168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908A33F-D5C4-C14E-9B88-402AA3DE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84" y="1133061"/>
            <a:ext cx="4648419" cy="4568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框架 9">
            <a:extLst>
              <a:ext uri="{FF2B5EF4-FFF2-40B4-BE49-F238E27FC236}">
                <a16:creationId xmlns:a16="http://schemas.microsoft.com/office/drawing/2014/main" id="{396059C0-F25C-494C-B0BE-F04916F42365}"/>
              </a:ext>
            </a:extLst>
          </p:cNvPr>
          <p:cNvSpPr/>
          <p:nvPr/>
        </p:nvSpPr>
        <p:spPr>
          <a:xfrm>
            <a:off x="1789043" y="4850294"/>
            <a:ext cx="3876260" cy="5168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687926-644D-FB46-917B-8D099C40DBDF}"/>
                  </a:ext>
                </a:extLst>
              </p:cNvPr>
              <p:cNvSpPr txBox="1"/>
              <p:nvPr/>
            </p:nvSpPr>
            <p:spPr>
              <a:xfrm>
                <a:off x="1165224" y="2201058"/>
                <a:ext cx="3148939" cy="475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zh-TW" dirty="0"/>
                  <a:t> valley: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</m:den>
                    </m:f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687926-644D-FB46-917B-8D099C40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24" y="2201058"/>
                <a:ext cx="3148939" cy="475771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122D27-AB11-F846-92A1-83441C7FDABB}"/>
                  </a:ext>
                </a:extLst>
              </p:cNvPr>
              <p:cNvSpPr txBox="1"/>
              <p:nvPr/>
            </p:nvSpPr>
            <p:spPr>
              <a:xfrm>
                <a:off x="1165225" y="2968581"/>
                <a:ext cx="4254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zh-TW" dirty="0"/>
                  <a:t> valley: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122D27-AB11-F846-92A1-83441C7FD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25" y="2968581"/>
                <a:ext cx="4254563" cy="276999"/>
              </a:xfrm>
              <a:prstGeom prst="rect">
                <a:avLst/>
              </a:prstGeom>
              <a:blipFill>
                <a:blip r:embed="rId3"/>
                <a:stretch>
                  <a:fillRect t="-21739" b="-434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6795200-D644-A84F-A11D-01645F0184C4}"/>
                  </a:ext>
                </a:extLst>
              </p:cNvPr>
              <p:cNvSpPr/>
              <p:nvPr/>
            </p:nvSpPr>
            <p:spPr>
              <a:xfrm>
                <a:off x="2255491" y="3394375"/>
                <a:ext cx="3006464" cy="589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𝐿𝑙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l-GR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l-GR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6795200-D644-A84F-A11D-01645F018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91" y="3394375"/>
                <a:ext cx="3006464" cy="589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B2C039-AA5E-A044-A7DF-D1AFBDA76619}"/>
                  </a:ext>
                </a:extLst>
              </p:cNvPr>
              <p:cNvSpPr/>
              <p:nvPr/>
            </p:nvSpPr>
            <p:spPr>
              <a:xfrm>
                <a:off x="2255491" y="4098286"/>
                <a:ext cx="4662302" cy="55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𝐿𝑡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kumimoji="1"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B2C039-AA5E-A044-A7DF-D1AFBDA76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91" y="4098286"/>
                <a:ext cx="4662302" cy="558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9315E18-BDED-8648-873A-09734253BD2C}"/>
                  </a:ext>
                </a:extLst>
              </p:cNvPr>
              <p:cNvSpPr txBox="1"/>
              <p:nvPr/>
            </p:nvSpPr>
            <p:spPr>
              <a:xfrm>
                <a:off x="1165224" y="5071722"/>
                <a:ext cx="4346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zh-TW" dirty="0"/>
                  <a:t> valley: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9315E18-BDED-8648-873A-09734253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24" y="5071722"/>
                <a:ext cx="4346831" cy="276999"/>
              </a:xfrm>
              <a:prstGeom prst="rect">
                <a:avLst/>
              </a:prstGeom>
              <a:blipFill>
                <a:blip r:embed="rId6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E6F7292-DEA8-8347-A17E-C0F545AF41CD}"/>
                  </a:ext>
                </a:extLst>
              </p:cNvPr>
              <p:cNvSpPr/>
              <p:nvPr/>
            </p:nvSpPr>
            <p:spPr>
              <a:xfrm>
                <a:off x="2255491" y="5386476"/>
                <a:ext cx="3774046" cy="589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𝑋𝑙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l-GR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l-GR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kumimoji="1"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l-GR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E6F7292-DEA8-8347-A17E-C0F545AF4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91" y="5386476"/>
                <a:ext cx="3774046" cy="589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3AC885A2-A89A-614C-95CB-3857FED62A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400" y="3372457"/>
            <a:ext cx="3886016" cy="280329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0BF26407-4565-D342-BE45-B67CDCCA7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252019"/>
                  </p:ext>
                </p:extLst>
              </p:nvPr>
            </p:nvGraphicFramePr>
            <p:xfrm>
              <a:off x="6551271" y="670146"/>
              <a:ext cx="472247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501">
                      <a:extLst>
                        <a:ext uri="{9D8B030D-6E8A-4147-A177-3AD203B41FA5}">
                          <a16:colId xmlns:a16="http://schemas.microsoft.com/office/drawing/2014/main" val="2882950648"/>
                        </a:ext>
                      </a:extLst>
                    </a:gridCol>
                    <a:gridCol w="995423">
                      <a:extLst>
                        <a:ext uri="{9D8B030D-6E8A-4147-A177-3AD203B41FA5}">
                          <a16:colId xmlns:a16="http://schemas.microsoft.com/office/drawing/2014/main" val="483365271"/>
                        </a:ext>
                      </a:extLst>
                    </a:gridCol>
                    <a:gridCol w="983848">
                      <a:extLst>
                        <a:ext uri="{9D8B030D-6E8A-4147-A177-3AD203B41FA5}">
                          <a16:colId xmlns:a16="http://schemas.microsoft.com/office/drawing/2014/main" val="3248883025"/>
                        </a:ext>
                      </a:extLst>
                    </a:gridCol>
                    <a:gridCol w="960700">
                      <a:extLst>
                        <a:ext uri="{9D8B030D-6E8A-4147-A177-3AD203B41FA5}">
                          <a16:colId xmlns:a16="http://schemas.microsoft.com/office/drawing/2014/main" val="1371212838"/>
                        </a:ext>
                      </a:extLst>
                    </a:gridCol>
                  </a:tblGrid>
                  <a:tr h="218395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en-US" altLang="zh-TW" dirty="0"/>
                            <a:t> valley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oMath>
                          </a14:m>
                          <a:r>
                            <a:rPr lang="en-US" altLang="zh-TW" dirty="0"/>
                            <a:t> valley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altLang="zh-TW" dirty="0"/>
                            <a:t> valley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4307435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# of valleys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251825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Nonparabolicity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1.0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1067913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Effective mass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0.08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853266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longitudinal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0.95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808311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transverse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4989354"/>
                      </a:ext>
                    </a:extLst>
                  </a:tr>
                  <a:tr h="21839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Valley separation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0.54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0.78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1636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0BF26407-4565-D342-BE45-B67CDCCA7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252019"/>
                  </p:ext>
                </p:extLst>
              </p:nvPr>
            </p:nvGraphicFramePr>
            <p:xfrm>
              <a:off x="6551271" y="670146"/>
              <a:ext cx="472247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501">
                      <a:extLst>
                        <a:ext uri="{9D8B030D-6E8A-4147-A177-3AD203B41FA5}">
                          <a16:colId xmlns:a16="http://schemas.microsoft.com/office/drawing/2014/main" val="2882950648"/>
                        </a:ext>
                      </a:extLst>
                    </a:gridCol>
                    <a:gridCol w="995423">
                      <a:extLst>
                        <a:ext uri="{9D8B030D-6E8A-4147-A177-3AD203B41FA5}">
                          <a16:colId xmlns:a16="http://schemas.microsoft.com/office/drawing/2014/main" val="483365271"/>
                        </a:ext>
                      </a:extLst>
                    </a:gridCol>
                    <a:gridCol w="983848">
                      <a:extLst>
                        <a:ext uri="{9D8B030D-6E8A-4147-A177-3AD203B41FA5}">
                          <a16:colId xmlns:a16="http://schemas.microsoft.com/office/drawing/2014/main" val="3248883025"/>
                        </a:ext>
                      </a:extLst>
                    </a:gridCol>
                    <a:gridCol w="960700">
                      <a:extLst>
                        <a:ext uri="{9D8B030D-6E8A-4147-A177-3AD203B41FA5}">
                          <a16:colId xmlns:a16="http://schemas.microsoft.com/office/drawing/2014/main" val="137121283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80769" t="-6897" r="-198718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280769" t="-6897" r="-98718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390789" t="-6897" r="-1316" b="-6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3074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# of valleys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2518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Nonparabolicity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1.0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1067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Effective mass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0.08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8532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longitudinal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0.95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8083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transverse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49893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Valley separation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0.54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0.78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163637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C1E988BC-A864-064A-A9B9-CA8B9FAD3E90}"/>
              </a:ext>
            </a:extLst>
          </p:cNvPr>
          <p:cNvCxnSpPr/>
          <p:nvPr/>
        </p:nvCxnSpPr>
        <p:spPr>
          <a:xfrm>
            <a:off x="1000124" y="2176783"/>
            <a:ext cx="465989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9D10709-09EC-764C-A689-D8D76A1870F6}"/>
              </a:ext>
            </a:extLst>
          </p:cNvPr>
          <p:cNvSpPr txBox="1"/>
          <p:nvPr/>
        </p:nvSpPr>
        <p:spPr>
          <a:xfrm>
            <a:off x="2470398" y="658728"/>
            <a:ext cx="22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Band structure</a:t>
            </a:r>
            <a:endParaRPr kumimoji="1" lang="zh-TW" altLang="en-US" sz="2800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679B4C2-F542-6743-A48D-C14AC4B8C76C}"/>
              </a:ext>
            </a:extLst>
          </p:cNvPr>
          <p:cNvCxnSpPr/>
          <p:nvPr/>
        </p:nvCxnSpPr>
        <p:spPr>
          <a:xfrm>
            <a:off x="1000124" y="1181948"/>
            <a:ext cx="465989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153AF9-132E-214A-B5D4-70A65A22B5A3}"/>
                  </a:ext>
                </a:extLst>
              </p:cNvPr>
              <p:cNvSpPr txBox="1"/>
              <p:nvPr/>
            </p:nvSpPr>
            <p:spPr>
              <a:xfrm>
                <a:off x="1474773" y="1619247"/>
                <a:ext cx="4052456" cy="475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zh-TW" dirty="0"/>
                  <a:t> valley: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1+0.576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0.067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A153AF9-132E-214A-B5D4-70A65A22B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3" y="1619247"/>
                <a:ext cx="4052456" cy="475771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6C3DD4A8-0728-814D-83B8-34A0154D44C9}"/>
              </a:ext>
            </a:extLst>
          </p:cNvPr>
          <p:cNvSpPr txBox="1"/>
          <p:nvPr/>
        </p:nvSpPr>
        <p:spPr>
          <a:xfrm>
            <a:off x="1000124" y="125116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InGaAs:</a:t>
            </a:r>
            <a:endParaRPr kumimoji="1" lang="zh-TW" altLang="en-US" dirty="0"/>
          </a:p>
        </p:txBody>
      </p:sp>
      <p:sp>
        <p:nvSpPr>
          <p:cNvPr id="5" name="左中括弧 4">
            <a:extLst>
              <a:ext uri="{FF2B5EF4-FFF2-40B4-BE49-F238E27FC236}">
                <a16:creationId xmlns:a16="http://schemas.microsoft.com/office/drawing/2014/main" id="{CF3A4F6E-D6EE-D144-A22D-180ED6B6C815}"/>
              </a:ext>
            </a:extLst>
          </p:cNvPr>
          <p:cNvSpPr/>
          <p:nvPr/>
        </p:nvSpPr>
        <p:spPr>
          <a:xfrm>
            <a:off x="1028700" y="2303782"/>
            <a:ext cx="136524" cy="36725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C1BE4A1-A12D-A240-8A05-E5155FC147F7}"/>
              </a:ext>
            </a:extLst>
          </p:cNvPr>
          <p:cNvSpPr txBox="1"/>
          <p:nvPr/>
        </p:nvSpPr>
        <p:spPr>
          <a:xfrm>
            <a:off x="531826" y="379955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InP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187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FF5FE3-B552-6743-A557-82AFE59E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66" y="900216"/>
            <a:ext cx="2772438" cy="2368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4ACE88-F213-1549-BF4B-167A1DD0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34" y="900216"/>
            <a:ext cx="2906289" cy="2368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FC979D9-B064-9D49-9829-69C283AB6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6" y="3407914"/>
            <a:ext cx="2772438" cy="2471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BB8CAC9-AF38-7A40-A38E-A27AA11FB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534" y="3407914"/>
            <a:ext cx="2906289" cy="2471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2C7253C-3E62-0A41-A254-EC081FCC6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458" y="900216"/>
            <a:ext cx="5024139" cy="4979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220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Curve fitting method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8B6A8ED-8B60-9046-B0E6-ADD3629D2174}"/>
                  </a:ext>
                </a:extLst>
              </p:cNvPr>
              <p:cNvSpPr/>
              <p:nvPr/>
            </p:nvSpPr>
            <p:spPr>
              <a:xfrm>
                <a:off x="476705" y="1755883"/>
                <a:ext cx="11238589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𝐴𝑞</m:t>
                      </m:r>
                      <m:rad>
                        <m:radPr>
                          <m:degHide m:val="on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nor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8B6A8ED-8B60-9046-B0E6-ADD3629D2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5" y="1755883"/>
                <a:ext cx="11238589" cy="878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C975DB-7CEE-0744-8B4D-5C3B8016E858}"/>
                  </a:ext>
                </a:extLst>
              </p:cNvPr>
              <p:cNvSpPr/>
              <p:nvPr/>
            </p:nvSpPr>
            <p:spPr>
              <a:xfrm>
                <a:off x="3596640" y="2789903"/>
                <a:ext cx="2652777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𝑇𝑖</m:t>
                              </m:r>
                            </m:sub>
                          </m:s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1" lang="en-US" altLang="zh-TW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C975DB-7CEE-0744-8B4D-5C3B8016E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0" y="2789903"/>
                <a:ext cx="2652777" cy="410497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FE8957-59F7-CD47-A715-63D24041A289}"/>
                  </a:ext>
                </a:extLst>
              </p:cNvPr>
              <p:cNvSpPr/>
              <p:nvPr/>
            </p:nvSpPr>
            <p:spPr>
              <a:xfrm>
                <a:off x="6249417" y="2634329"/>
                <a:ext cx="2146485" cy="672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kumimoji="1"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l-GR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l-GR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FE8957-59F7-CD47-A715-63D24041A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17" y="2634329"/>
                <a:ext cx="2146485" cy="67204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97183CAA-6E3F-E241-BA8C-CCC104B81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70874"/>
              </p:ext>
            </p:extLst>
          </p:nvPr>
        </p:nvGraphicFramePr>
        <p:xfrm>
          <a:off x="1371600" y="2480161"/>
          <a:ext cx="9748518" cy="426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461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A4DD6-0D3B-AB4E-A0F2-463F329B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Fitting results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AAC88CD-35FB-5A42-8F76-FF1390B16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2 Doping profiles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TW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TW" dirty="0"/>
                  <a:t>)</a:t>
                </a:r>
              </a:p>
              <a:p>
                <a:r>
                  <a:rPr kumimoji="1" lang="en-US" altLang="zh-TW" dirty="0"/>
                  <a:t>IV, trap, effective mass and lifetime results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TW" dirty="0"/>
                  <a:t>Large bias range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zh-TW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TW" dirty="0"/>
                  <a:t>Small bias range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zh-TW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TW" dirty="0"/>
                  <a:t>Large bias range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en-US" altLang="zh-TW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TW" dirty="0"/>
                  <a:t>Small bias range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InGaAs</m:t>
                        </m:r>
                        <m:r>
                          <a:rPr kumimoji="1" lang="en-US" altLang="zh-TW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charge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AAC88CD-35FB-5A42-8F76-FF1390B16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7" t="-22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65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C1FE8F3-22CD-2146-B2BC-342E08A45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1755331"/>
            <a:ext cx="5171592" cy="4298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BCF2EEA-966E-1040-A097-788547DC1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" t="7725" r="7377" b="1632"/>
          <a:stretch/>
        </p:blipFill>
        <p:spPr>
          <a:xfrm>
            <a:off x="751839" y="1755331"/>
            <a:ext cx="5347593" cy="4298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D8B5CDE-9DD8-754F-B131-4F376263965B}"/>
              </a:ext>
            </a:extLst>
          </p:cNvPr>
          <p:cNvSpPr txBox="1"/>
          <p:nvPr/>
        </p:nvSpPr>
        <p:spPr>
          <a:xfrm>
            <a:off x="9137514" y="175533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游朝政論文內容截圖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622157-95D2-C249-8238-648F4AB007BF}"/>
              </a:ext>
            </a:extLst>
          </p:cNvPr>
          <p:cNvSpPr txBox="1"/>
          <p:nvPr/>
        </p:nvSpPr>
        <p:spPr>
          <a:xfrm>
            <a:off x="1879600" y="341376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7.8e16</a:t>
            </a:r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B486A5-C836-9B49-8001-6DE24F4DE33B}"/>
              </a:ext>
            </a:extLst>
          </p:cNvPr>
          <p:cNvSpPr txBox="1"/>
          <p:nvPr/>
        </p:nvSpPr>
        <p:spPr>
          <a:xfrm>
            <a:off x="2205187" y="30444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2e17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0461EF9-D729-0B4F-827F-2862377B3737}"/>
              </a:ext>
            </a:extLst>
          </p:cNvPr>
          <p:cNvSpPr txBox="1"/>
          <p:nvPr/>
        </p:nvSpPr>
        <p:spPr>
          <a:xfrm>
            <a:off x="1655820" y="390477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5e16</a:t>
            </a:r>
            <a:endParaRPr kumimoji="1"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9FA2CFF-378C-2F4F-B1AE-874161F95C23}"/>
              </a:ext>
            </a:extLst>
          </p:cNvPr>
          <p:cNvSpPr txBox="1"/>
          <p:nvPr/>
        </p:nvSpPr>
        <p:spPr>
          <a:xfrm>
            <a:off x="3830787" y="507642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7.5e14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1BD162-9434-AE40-B0B2-F5BF8E5EBA11}"/>
              </a:ext>
            </a:extLst>
          </p:cNvPr>
          <p:cNvSpPr txBox="1"/>
          <p:nvPr/>
        </p:nvSpPr>
        <p:spPr>
          <a:xfrm>
            <a:off x="1803348" y="48917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2e15</a:t>
            </a:r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20A0FC9-DCF7-1944-AF30-D7901E719549}"/>
              </a:ext>
            </a:extLst>
          </p:cNvPr>
          <p:cNvSpPr txBox="1"/>
          <p:nvPr/>
        </p:nvSpPr>
        <p:spPr>
          <a:xfrm>
            <a:off x="2813046" y="3433194"/>
            <a:ext cx="281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Multiplication layer: 0.42 </a:t>
            </a:r>
            <a:r>
              <a:rPr lang="el-GR" altLang="zh-TW" dirty="0"/>
              <a:t>μ</a:t>
            </a:r>
            <a:r>
              <a:rPr lang="en-US" altLang="zh-TW" dirty="0"/>
              <a:t>m</a:t>
            </a:r>
            <a:endParaRPr kumimoji="1" lang="en-US" altLang="zh-TW" dirty="0"/>
          </a:p>
          <a:p>
            <a:r>
              <a:rPr kumimoji="1" lang="en-US" altLang="zh-TW" dirty="0"/>
              <a:t>Charge layer: 0.2 </a:t>
            </a:r>
            <a:r>
              <a:rPr lang="el-GR" altLang="zh-TW" dirty="0"/>
              <a:t>μ</a:t>
            </a:r>
            <a:r>
              <a:rPr lang="en-US" altLang="zh-TW" dirty="0"/>
              <a:t>m</a:t>
            </a:r>
          </a:p>
          <a:p>
            <a:r>
              <a:rPr kumimoji="1" lang="en-US" altLang="zh-TW" dirty="0"/>
              <a:t>Grading layer: 0.12 </a:t>
            </a:r>
            <a:r>
              <a:rPr lang="el-GR" altLang="zh-TW" dirty="0"/>
              <a:t>μ</a:t>
            </a:r>
            <a:r>
              <a:rPr lang="en-US" altLang="zh-TW" dirty="0"/>
              <a:t>m</a:t>
            </a:r>
          </a:p>
          <a:p>
            <a:r>
              <a:rPr kumimoji="1" lang="en-US" altLang="zh-TW" dirty="0"/>
              <a:t>Absorption layer: 3 </a:t>
            </a:r>
            <a:r>
              <a:rPr lang="el-GR" altLang="zh-TW" dirty="0"/>
              <a:t>μ</a:t>
            </a:r>
            <a:r>
              <a:rPr lang="en-US" altLang="zh-TW" dirty="0"/>
              <a:t>m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ABC6269-08EF-0E49-ACC7-75A47DD59431}"/>
                  </a:ext>
                </a:extLst>
              </p:cNvPr>
              <p:cNvSpPr/>
              <p:nvPr/>
            </p:nvSpPr>
            <p:spPr>
              <a:xfrm>
                <a:off x="480137" y="774637"/>
                <a:ext cx="11238589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𝐴𝑞</m:t>
                      </m:r>
                      <m:rad>
                        <m:radPr>
                          <m:degHide m:val="on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TW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TW" sz="160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TW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nor/>
                                        </m:rPr>
                                        <a:rPr kumimoji="1" lang="en-US" altLang="zh-TW" sz="16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1600" i="1" smtClean="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16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kumimoji="1" lang="en-US" altLang="zh-TW" sz="1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l-GR" altLang="zh-TW" sz="1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0A17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1600" i="1" smtClean="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l-GR" altLang="zh-TW" sz="16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Γ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ABC6269-08EF-0E49-ACC7-75A47DD59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37" y="774637"/>
                <a:ext cx="11238589" cy="878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79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990FAB9-660E-9747-A694-458030B1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2B1C9C5-48E3-2044-95C7-D10FBC9CC5B1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231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F29C3DA-0604-D84C-BF53-103A7F5F6F25}"/>
              </a:ext>
            </a:extLst>
          </p:cNvPr>
          <p:cNvSpPr txBox="1">
            <a:spLocks/>
          </p:cNvSpPr>
          <p:nvPr/>
        </p:nvSpPr>
        <p:spPr>
          <a:xfrm>
            <a:off x="1295403" y="1835396"/>
            <a:ext cx="9601196" cy="40404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/>
              <a:t>SRH recombination model</a:t>
            </a:r>
          </a:p>
          <a:p>
            <a:r>
              <a:rPr kumimoji="1" lang="en-US" altLang="zh-TW" dirty="0"/>
              <a:t>Field-enhanced thermal emission rate model</a:t>
            </a:r>
          </a:p>
          <a:p>
            <a:r>
              <a:rPr kumimoji="1" lang="en-US" altLang="zh-TW" dirty="0"/>
              <a:t>Curve fitting method</a:t>
            </a:r>
          </a:p>
          <a:p>
            <a:r>
              <a:rPr kumimoji="1" lang="en-US" altLang="zh-TW" dirty="0"/>
              <a:t>Fitting results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819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029E8EC-2047-1A45-B78F-55243C5D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A35DA6-BD74-AB4C-80FA-0F62EDA7C8E6}"/>
              </a:ext>
            </a:extLst>
          </p:cNvPr>
          <p:cNvSpPr txBox="1"/>
          <p:nvPr/>
        </p:nvSpPr>
        <p:spPr>
          <a:xfrm>
            <a:off x="9988961" y="6180631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667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1368A5-73E4-5840-AA02-E4EA9D35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7D7D1FB-F099-124F-BA32-008B579E5CDD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010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ACC1E3A-72FE-A44E-BC8A-F0C2D679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49FC2C8-E789-3443-A368-71C8BED3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514" y="1465879"/>
            <a:ext cx="2722005" cy="4183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右彎箭號 10">
            <a:extLst>
              <a:ext uri="{FF2B5EF4-FFF2-40B4-BE49-F238E27FC236}">
                <a16:creationId xmlns:a16="http://schemas.microsoft.com/office/drawing/2014/main" id="{956389A9-D331-BF46-A484-7E2C6333B639}"/>
              </a:ext>
            </a:extLst>
          </p:cNvPr>
          <p:cNvSpPr/>
          <p:nvPr/>
        </p:nvSpPr>
        <p:spPr>
          <a:xfrm rot="5400000">
            <a:off x="9301480" y="2423159"/>
            <a:ext cx="1391920" cy="1056641"/>
          </a:xfrm>
          <a:prstGeom prst="bentArrow">
            <a:avLst>
              <a:gd name="adj1" fmla="val 7171"/>
              <a:gd name="adj2" fmla="val 949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699505-06D5-8244-97BF-74BB9A1A977B}"/>
              </a:ext>
            </a:extLst>
          </p:cNvPr>
          <p:cNvSpPr txBox="1"/>
          <p:nvPr/>
        </p:nvSpPr>
        <p:spPr>
          <a:xfrm>
            <a:off x="9498442" y="6180631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0917/IV_ABthick1_beta.py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229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F74CD0B-7DC9-F942-AAE0-41F190C0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D9DAC31-71B7-C640-8F04-AA960B7BAD7D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610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69C93C-AD43-2A47-831A-41AB45EE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8700437-E6F1-8E45-B34C-95343F7C4F15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062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0EFEFED-4A89-6144-9749-0E928FC6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B133152-E758-144E-9426-CF8841BB158C}"/>
              </a:ext>
            </a:extLst>
          </p:cNvPr>
          <p:cNvSpPr txBox="1"/>
          <p:nvPr/>
        </p:nvSpPr>
        <p:spPr>
          <a:xfrm>
            <a:off x="9988961" y="6180631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36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80AE398-30BB-DA4A-9EBC-B67D6F99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CBD5FCA-93A2-BF4A-AFF1-AFECD3E17FDA}"/>
              </a:ext>
            </a:extLst>
          </p:cNvPr>
          <p:cNvSpPr txBox="1"/>
          <p:nvPr/>
        </p:nvSpPr>
        <p:spPr>
          <a:xfrm>
            <a:off x="9498442" y="6180631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0917/IV_ABthick1_beta.py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597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80409D-021E-334F-98C8-94D08B37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067AE24-15A0-6048-B7A6-4718C56B7F80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340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0A9AD05-4A51-014F-895A-62813B89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1751884-82EC-124E-A9BF-3E9B4B9826B2}"/>
              </a:ext>
            </a:extLst>
          </p:cNvPr>
          <p:cNvSpPr txBox="1"/>
          <p:nvPr/>
        </p:nvSpPr>
        <p:spPr>
          <a:xfrm>
            <a:off x="10313472" y="6190046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</a:t>
            </a:r>
            <a:r>
              <a:rPr kumimoji="1" lang="en-US" altLang="zh-TW" dirty="0" err="1"/>
              <a:t>IV_fitting.py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488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9A2C6C03-8B10-F841-B91F-9A7F5116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2F8EFE2-07F1-1E45-8693-7BCDBE777543}"/>
              </a:ext>
            </a:extLst>
          </p:cNvPr>
          <p:cNvSpPr txBox="1"/>
          <p:nvPr/>
        </p:nvSpPr>
        <p:spPr>
          <a:xfrm>
            <a:off x="9988961" y="6180631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35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240B9-F9F2-D344-B813-340AD165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SRH recombination model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1C48A7-2E71-5F47-893F-76AF55292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kumimoji="1" lang="en-US" altLang="zh-TW" dirty="0"/>
              <a:t>Approximation of SRH recombination rate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zh-TW" dirty="0"/>
              <a:t>SRH recombination current equation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4439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6141DA9-DFEE-6D4D-9A0B-9FEC3A42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2"/>
            <a:ext cx="12192000" cy="629841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7AB10C7-BE9D-9540-B087-D40DB4F5F49C}"/>
              </a:ext>
            </a:extLst>
          </p:cNvPr>
          <p:cNvSpPr txBox="1"/>
          <p:nvPr/>
        </p:nvSpPr>
        <p:spPr>
          <a:xfrm>
            <a:off x="9498442" y="6180631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0917/IV_ABthick1_beta.py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0632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Discussions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FF29C3DA-0604-D84C-BF53-103A7F5F6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3" y="1835396"/>
                <a:ext cx="9601196" cy="40404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TW" dirty="0"/>
                  <a:t>Why do we rule out SRH without trap-assisted tunneling?</a:t>
                </a:r>
              </a:p>
              <a:p>
                <a:r>
                  <a:rPr kumimoji="1" lang="en-US" altLang="zh-TW" dirty="0"/>
                  <a:t>Validity of effective-mass approximation</a:t>
                </a:r>
              </a:p>
              <a:p>
                <a:r>
                  <a:rPr kumimoji="1" lang="en-US" altLang="zh-TW" dirty="0"/>
                  <a:t>Dependence of effective mass, lifetime and trap level</a:t>
                </a:r>
              </a:p>
              <a:p>
                <a:r>
                  <a:rPr kumimoji="1" lang="en-US" altLang="zh-TW" dirty="0"/>
                  <a:t>Doping effects</a:t>
                </a:r>
              </a:p>
              <a:p>
                <a:pPr lvl="1"/>
                <a:r>
                  <a:rPr kumimoji="1" lang="en-US" altLang="zh-TW" dirty="0"/>
                  <a:t>Uncertainty effect of grading layer concentration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dirty="0"/>
                  <a:t>)</a:t>
                </a:r>
              </a:p>
              <a:p>
                <a:pPr lvl="1"/>
                <a:r>
                  <a:rPr kumimoji="1" lang="en-US" altLang="zh-TW" dirty="0"/>
                  <a:t>Depletion width and equivalent depletion width distribution</a:t>
                </a:r>
              </a:p>
              <a:p>
                <a:pPr lvl="1"/>
                <a:r>
                  <a:rPr kumimoji="1" lang="en-US" altLang="zh-TW" dirty="0"/>
                  <a:t>Overestimation of Hurkx trap-assisted tunneling when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&gt;≈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pt</m:t>
                        </m:r>
                      </m:sub>
                    </m:sSub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FF29C3DA-0604-D84C-BF53-103A7F5F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3" y="1835396"/>
                <a:ext cx="9601196" cy="4040472"/>
              </a:xfrm>
              <a:prstGeom prst="rect">
                <a:avLst/>
              </a:prstGeom>
              <a:blipFill>
                <a:blip r:embed="rId2"/>
                <a:stretch>
                  <a:fillRect l="-1057" t="-2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908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Assumptions about device parameters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CC3451E-E3B5-0E42-AA41-A68B3FF9004B}"/>
                  </a:ext>
                </a:extLst>
              </p:cNvPr>
              <p:cNvSpPr txBox="1"/>
              <p:nvPr/>
            </p:nvSpPr>
            <p:spPr>
              <a:xfrm>
                <a:off x="1295402" y="3098800"/>
                <a:ext cx="122751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InP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CC3451E-E3B5-0E42-AA41-A68B3FF90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3098800"/>
                <a:ext cx="1227516" cy="381515"/>
              </a:xfrm>
              <a:prstGeom prst="rect">
                <a:avLst/>
              </a:prstGeom>
              <a:blipFill>
                <a:blip r:embed="rId2"/>
                <a:stretch>
                  <a:fillRect l="-3061"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7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Pure SRH recombination rate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/>
              <p:nvPr/>
            </p:nvSpPr>
            <p:spPr>
              <a:xfrm>
                <a:off x="952928" y="2786941"/>
                <a:ext cx="3237233" cy="64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8" y="2786941"/>
                <a:ext cx="3237233" cy="642292"/>
              </a:xfrm>
              <a:prstGeom prst="rect">
                <a:avLst/>
              </a:prstGeom>
              <a:blipFill>
                <a:blip r:embed="rId2"/>
                <a:stretch>
                  <a:fillRect l="-781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A1D564-DBAC-6E45-B572-39443C261E5F}"/>
                  </a:ext>
                </a:extLst>
              </p:cNvPr>
              <p:cNvSpPr txBox="1"/>
              <p:nvPr/>
            </p:nvSpPr>
            <p:spPr>
              <a:xfrm>
                <a:off x="968150" y="1892612"/>
                <a:ext cx="2208682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A1D564-DBAC-6E45-B572-39443C26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50" y="1892612"/>
                <a:ext cx="2208682" cy="524439"/>
              </a:xfrm>
              <a:prstGeom prst="rect">
                <a:avLst/>
              </a:prstGeom>
              <a:blipFill>
                <a:blip r:embed="rId3"/>
                <a:stretch>
                  <a:fillRect l="-1714" r="-1143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73E3BE-447C-3B49-8AD7-8A2BE98D0364}"/>
                  </a:ext>
                </a:extLst>
              </p:cNvPr>
              <p:cNvSpPr txBox="1"/>
              <p:nvPr/>
            </p:nvSpPr>
            <p:spPr>
              <a:xfrm>
                <a:off x="3582696" y="1902661"/>
                <a:ext cx="2220801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73E3BE-447C-3B49-8AD7-8A2BE98D0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96" y="1902661"/>
                <a:ext cx="2220801" cy="524439"/>
              </a:xfrm>
              <a:prstGeom prst="rect">
                <a:avLst/>
              </a:prstGeom>
              <a:blipFill>
                <a:blip r:embed="rId4"/>
                <a:stretch>
                  <a:fillRect l="-568" t="-2381" r="-568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F6D796B-5BA3-AA46-BA24-3794BEC6F8AD}"/>
                  </a:ext>
                </a:extLst>
              </p:cNvPr>
              <p:cNvSpPr txBox="1"/>
              <p:nvPr/>
            </p:nvSpPr>
            <p:spPr>
              <a:xfrm>
                <a:off x="6209362" y="1890015"/>
                <a:ext cx="2252219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F6D796B-5BA3-AA46-BA24-3794BEC6F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62" y="1890015"/>
                <a:ext cx="2252219" cy="531492"/>
              </a:xfrm>
              <a:prstGeom prst="rect">
                <a:avLst/>
              </a:prstGeom>
              <a:blipFill>
                <a:blip r:embed="rId5"/>
                <a:stretch>
                  <a:fillRect l="-1685" r="-1124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BCB4A16-29B6-AC4D-9AB4-921B54F8DF6D}"/>
                  </a:ext>
                </a:extLst>
              </p:cNvPr>
              <p:cNvSpPr txBox="1"/>
              <p:nvPr/>
            </p:nvSpPr>
            <p:spPr>
              <a:xfrm>
                <a:off x="9120656" y="1902661"/>
                <a:ext cx="2162836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𝐹𝑛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BCB4A16-29B6-AC4D-9AB4-921B54F8D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656" y="1902661"/>
                <a:ext cx="2162836" cy="524439"/>
              </a:xfrm>
              <a:prstGeom prst="rect">
                <a:avLst/>
              </a:prstGeom>
              <a:blipFill>
                <a:blip r:embed="rId6"/>
                <a:stretch>
                  <a:fillRect l="-585" t="-2381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1CE5E98-8623-3447-BA24-326C4834A543}"/>
                  </a:ext>
                </a:extLst>
              </p:cNvPr>
              <p:cNvSpPr/>
              <p:nvPr/>
            </p:nvSpPr>
            <p:spPr>
              <a:xfrm>
                <a:off x="1392803" y="3467451"/>
                <a:ext cx="8556317" cy="116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1CE5E98-8623-3447-BA24-326C4834A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03" y="3467451"/>
                <a:ext cx="8556317" cy="1168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DC34B20-8D54-924B-96D2-318A8576B254}"/>
              </a:ext>
            </a:extLst>
          </p:cNvPr>
          <p:cNvCxnSpPr>
            <a:cxnSpLocks/>
          </p:cNvCxnSpPr>
          <p:nvPr/>
        </p:nvCxnSpPr>
        <p:spPr>
          <a:xfrm>
            <a:off x="1392803" y="263511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345307C-C67A-AC4B-BE8B-C76558069A6C}"/>
                  </a:ext>
                </a:extLst>
              </p:cNvPr>
              <p:cNvSpPr/>
              <p:nvPr/>
            </p:nvSpPr>
            <p:spPr>
              <a:xfrm>
                <a:off x="1395080" y="4776268"/>
                <a:ext cx="7725576" cy="1169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345307C-C67A-AC4B-BE8B-C7655806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80" y="4776268"/>
                <a:ext cx="7725576" cy="1169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51E86114-7BE6-B84F-BE65-369BAA510240}"/>
              </a:ext>
            </a:extLst>
          </p:cNvPr>
          <p:cNvCxnSpPr>
            <a:cxnSpLocks/>
          </p:cNvCxnSpPr>
          <p:nvPr/>
        </p:nvCxnSpPr>
        <p:spPr>
          <a:xfrm>
            <a:off x="2119256" y="4184725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E2757BE-63F1-7B4A-9C9E-351015377C2A}"/>
              </a:ext>
            </a:extLst>
          </p:cNvPr>
          <p:cNvCxnSpPr>
            <a:cxnSpLocks/>
          </p:cNvCxnSpPr>
          <p:nvPr/>
        </p:nvCxnSpPr>
        <p:spPr>
          <a:xfrm>
            <a:off x="3975008" y="4140740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2089297-8ECF-6747-9CE7-A1B6950EF9D7}"/>
              </a:ext>
            </a:extLst>
          </p:cNvPr>
          <p:cNvCxnSpPr>
            <a:cxnSpLocks/>
          </p:cNvCxnSpPr>
          <p:nvPr/>
        </p:nvCxnSpPr>
        <p:spPr>
          <a:xfrm>
            <a:off x="6209362" y="4140740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D74B3FA-C161-3848-BC4F-746FC1CAFD68}"/>
              </a:ext>
            </a:extLst>
          </p:cNvPr>
          <p:cNvCxnSpPr>
            <a:cxnSpLocks/>
          </p:cNvCxnSpPr>
          <p:nvPr/>
        </p:nvCxnSpPr>
        <p:spPr>
          <a:xfrm>
            <a:off x="8131993" y="4140740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162EC27-4D27-B741-9580-8B176D33E64A}"/>
              </a:ext>
            </a:extLst>
          </p:cNvPr>
          <p:cNvCxnSpPr>
            <a:cxnSpLocks/>
          </p:cNvCxnSpPr>
          <p:nvPr/>
        </p:nvCxnSpPr>
        <p:spPr>
          <a:xfrm>
            <a:off x="6767316" y="3454784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916E739-1AF5-2B43-B236-AAE5167425AB}"/>
              </a:ext>
            </a:extLst>
          </p:cNvPr>
          <p:cNvCxnSpPr>
            <a:cxnSpLocks/>
          </p:cNvCxnSpPr>
          <p:nvPr/>
        </p:nvCxnSpPr>
        <p:spPr>
          <a:xfrm>
            <a:off x="4693096" y="3477882"/>
            <a:ext cx="215153" cy="45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/>
              <p:nvPr/>
            </p:nvSpPr>
            <p:spPr>
              <a:xfrm>
                <a:off x="583133" y="837039"/>
                <a:ext cx="8269443" cy="1077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3" y="837039"/>
                <a:ext cx="8269443" cy="1077411"/>
              </a:xfrm>
              <a:prstGeom prst="rect">
                <a:avLst/>
              </a:prstGeom>
              <a:blipFill>
                <a:blip r:embed="rId2"/>
                <a:stretch>
                  <a:fillRect t="-1163" b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1CE5E98-8623-3447-BA24-326C4834A543}"/>
                  </a:ext>
                </a:extLst>
              </p:cNvPr>
              <p:cNvSpPr/>
              <p:nvPr/>
            </p:nvSpPr>
            <p:spPr>
              <a:xfrm>
                <a:off x="1150109" y="2092046"/>
                <a:ext cx="9137501" cy="195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/2−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1CE5E98-8623-3447-BA24-326C4834A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09" y="2092046"/>
                <a:ext cx="9137501" cy="195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467D4BC-9CF1-FB48-B703-6D6B4C9C073B}"/>
                  </a:ext>
                </a:extLst>
              </p:cNvPr>
              <p:cNvSpPr txBox="1"/>
              <p:nvPr/>
            </p:nvSpPr>
            <p:spPr>
              <a:xfrm>
                <a:off x="1150109" y="4225883"/>
                <a:ext cx="9253622" cy="186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/2−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467D4BC-9CF1-FB48-B703-6D6B4C9C0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09" y="4225883"/>
                <a:ext cx="9253622" cy="1862305"/>
              </a:xfrm>
              <a:prstGeom prst="rect">
                <a:avLst/>
              </a:prstGeom>
              <a:blipFill>
                <a:blip r:embed="rId4"/>
                <a:stretch>
                  <a:fillRect t="-680" b="-6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弧線 3">
            <a:extLst>
              <a:ext uri="{FF2B5EF4-FFF2-40B4-BE49-F238E27FC236}">
                <a16:creationId xmlns:a16="http://schemas.microsoft.com/office/drawing/2014/main" id="{7A694249-F611-F04C-9B41-157FAD85F1FD}"/>
              </a:ext>
            </a:extLst>
          </p:cNvPr>
          <p:cNvSpPr/>
          <p:nvPr/>
        </p:nvSpPr>
        <p:spPr>
          <a:xfrm>
            <a:off x="8412481" y="1237131"/>
            <a:ext cx="2140772" cy="1742738"/>
          </a:xfrm>
          <a:prstGeom prst="arc">
            <a:avLst>
              <a:gd name="adj1" fmla="val 14349203"/>
              <a:gd name="adj2" fmla="val 19696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34021C2-7A64-C242-B0BC-E59CAB74484E}"/>
                  </a:ext>
                </a:extLst>
              </p:cNvPr>
              <p:cNvSpPr txBox="1"/>
              <p:nvPr/>
            </p:nvSpPr>
            <p:spPr>
              <a:xfrm>
                <a:off x="7476099" y="659443"/>
                <a:ext cx="4013535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𝐹𝑛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𝐹𝑛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𝐹𝑝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34021C2-7A64-C242-B0BC-E59CAB74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99" y="659443"/>
                <a:ext cx="4013535" cy="531492"/>
              </a:xfrm>
              <a:prstGeom prst="rect">
                <a:avLst/>
              </a:prstGeom>
              <a:blipFill>
                <a:blip r:embed="rId5"/>
                <a:stretch>
                  <a:fillRect l="-315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甜甜圈 10">
            <a:extLst>
              <a:ext uri="{FF2B5EF4-FFF2-40B4-BE49-F238E27FC236}">
                <a16:creationId xmlns:a16="http://schemas.microsoft.com/office/drawing/2014/main" id="{87146399-350C-F548-9C12-F1077BD12870}"/>
              </a:ext>
            </a:extLst>
          </p:cNvPr>
          <p:cNvSpPr/>
          <p:nvPr/>
        </p:nvSpPr>
        <p:spPr>
          <a:xfrm>
            <a:off x="1452283" y="4225883"/>
            <a:ext cx="828339" cy="1215615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4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/>
              <p:nvPr/>
            </p:nvSpPr>
            <p:spPr>
              <a:xfrm>
                <a:off x="583133" y="918061"/>
                <a:ext cx="9552551" cy="186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/2−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𝐹𝑛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3" y="918061"/>
                <a:ext cx="9552551" cy="1862305"/>
              </a:xfrm>
              <a:prstGeom prst="rect">
                <a:avLst/>
              </a:prstGeom>
              <a:blipFill>
                <a:blip r:embed="rId2"/>
                <a:stretch>
                  <a:fillRect t="-680" b="-6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AA083B-FEE2-CD46-BD31-9DCA51E3D17E}"/>
                  </a:ext>
                </a:extLst>
              </p:cNvPr>
              <p:cNvSpPr txBox="1"/>
              <p:nvPr/>
            </p:nvSpPr>
            <p:spPr>
              <a:xfrm>
                <a:off x="1048325" y="2927550"/>
                <a:ext cx="8208722" cy="1845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/2−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smtClean="0">
                                                  <a:solidFill>
                                                    <a:srgbClr val="0A17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AA083B-FEE2-CD46-BD31-9DCA51E3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5" y="2927550"/>
                <a:ext cx="8208722" cy="1845955"/>
              </a:xfrm>
              <a:prstGeom prst="rect">
                <a:avLst/>
              </a:prstGeom>
              <a:blipFill>
                <a:blip r:embed="rId3"/>
                <a:stretch>
                  <a:fillRect l="-155" t="-6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5A6E842-1225-AE48-B95F-E25FAEDA3EA2}"/>
                  </a:ext>
                </a:extLst>
              </p:cNvPr>
              <p:cNvSpPr txBox="1"/>
              <p:nvPr/>
            </p:nvSpPr>
            <p:spPr>
              <a:xfrm>
                <a:off x="1048325" y="4920689"/>
                <a:ext cx="9413859" cy="1188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5A6E842-1225-AE48-B95F-E25FAEDA3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5" y="4920689"/>
                <a:ext cx="9413859" cy="1188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/>
              <p:nvPr/>
            </p:nvSpPr>
            <p:spPr>
              <a:xfrm>
                <a:off x="583133" y="918061"/>
                <a:ext cx="9969268" cy="1465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05C0105-4101-2A4B-B9DA-F12C04CBD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3" y="918061"/>
                <a:ext cx="9969268" cy="1465979"/>
              </a:xfrm>
              <a:prstGeom prst="rect">
                <a:avLst/>
              </a:prstGeom>
              <a:blipFill>
                <a:blip r:embed="rId2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8E3A50-4F0C-D54D-8716-6756CF8ECF4F}"/>
                  </a:ext>
                </a:extLst>
              </p:cNvPr>
              <p:cNvSpPr/>
              <p:nvPr/>
            </p:nvSpPr>
            <p:spPr>
              <a:xfrm>
                <a:off x="1283572" y="2368825"/>
                <a:ext cx="8816067" cy="128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8E3A50-4F0C-D54D-8716-6756CF8EC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72" y="2368825"/>
                <a:ext cx="8816067" cy="128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844BCA-2488-1A42-A127-FFB746F8C221}"/>
                  </a:ext>
                </a:extLst>
              </p:cNvPr>
              <p:cNvSpPr txBox="1"/>
              <p:nvPr/>
            </p:nvSpPr>
            <p:spPr>
              <a:xfrm>
                <a:off x="583133" y="3850019"/>
                <a:ext cx="2841355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𝐹𝑝</m:t>
                                </m:r>
                              </m:sub>
                            </m:s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𝐹𝑛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844BCA-2488-1A42-A127-FFB746F8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3" y="3850019"/>
                <a:ext cx="2841355" cy="410497"/>
              </a:xfrm>
              <a:prstGeom prst="rect">
                <a:avLst/>
              </a:prstGeom>
              <a:blipFill>
                <a:blip r:embed="rId4"/>
                <a:stretch>
                  <a:fillRect l="-1778" t="-93939" b="-148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F4D5509-EE67-3645-889A-4E9AA7EF9790}"/>
                  </a:ext>
                </a:extLst>
              </p:cNvPr>
              <p:cNvSpPr/>
              <p:nvPr/>
            </p:nvSpPr>
            <p:spPr>
              <a:xfrm>
                <a:off x="1283572" y="4457384"/>
                <a:ext cx="9777933" cy="1170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𝐹𝑝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solidFill>
                                <a:srgbClr val="0A17FF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kumimoji="1" lang="en-US" altLang="zh-TW" b="0" i="1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kumimoji="1"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rgbClr val="0A17FF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kumimoji="1" lang="en-US" altLang="zh-TW" b="0" i="1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rgbClr val="0A17FF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rgbClr val="0A1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rgbClr val="0A17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F4D5509-EE67-3645-889A-4E9AA7EF9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72" y="4457384"/>
                <a:ext cx="9777933" cy="1170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F3456C1-EB48-1943-9621-B826FA5ABA9D}"/>
              </a:ext>
            </a:extLst>
          </p:cNvPr>
          <p:cNvCxnSpPr/>
          <p:nvPr/>
        </p:nvCxnSpPr>
        <p:spPr>
          <a:xfrm>
            <a:off x="5325035" y="918061"/>
            <a:ext cx="215153" cy="480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1460D0E-2549-3445-A848-179238C28DC2}"/>
              </a:ext>
            </a:extLst>
          </p:cNvPr>
          <p:cNvCxnSpPr/>
          <p:nvPr/>
        </p:nvCxnSpPr>
        <p:spPr>
          <a:xfrm>
            <a:off x="2293172" y="1549742"/>
            <a:ext cx="215153" cy="480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C225872-B1A8-9440-9A53-8FD691452D54}"/>
              </a:ext>
            </a:extLst>
          </p:cNvPr>
          <p:cNvCxnSpPr/>
          <p:nvPr/>
        </p:nvCxnSpPr>
        <p:spPr>
          <a:xfrm>
            <a:off x="6064961" y="1549741"/>
            <a:ext cx="215153" cy="480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0E9F508-D2B4-ED48-9D26-488A9663098D}"/>
              </a:ext>
            </a:extLst>
          </p:cNvPr>
          <p:cNvCxnSpPr>
            <a:cxnSpLocks/>
          </p:cNvCxnSpPr>
          <p:nvPr/>
        </p:nvCxnSpPr>
        <p:spPr>
          <a:xfrm>
            <a:off x="1371600" y="1755883"/>
            <a:ext cx="94063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778F0E16-00BE-DD49-92A7-E5F957C51C72}"/>
              </a:ext>
            </a:extLst>
          </p:cNvPr>
          <p:cNvSpPr txBox="1">
            <a:spLocks/>
          </p:cNvSpPr>
          <p:nvPr/>
        </p:nvSpPr>
        <p:spPr>
          <a:xfrm>
            <a:off x="1295402" y="842986"/>
            <a:ext cx="9601196" cy="83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TW" dirty="0"/>
              <a:t>SRH recombination current equation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1B15387-9744-184B-A160-E4A0D956AAA3}"/>
                  </a:ext>
                </a:extLst>
              </p:cNvPr>
              <p:cNvSpPr/>
              <p:nvPr/>
            </p:nvSpPr>
            <p:spPr>
              <a:xfrm>
                <a:off x="1295402" y="1933532"/>
                <a:ext cx="4697889" cy="745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1B15387-9744-184B-A160-E4A0D956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1933532"/>
                <a:ext cx="4697889" cy="74578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7D72732-A382-8845-BD02-83B333C21623}"/>
                  </a:ext>
                </a:extLst>
              </p:cNvPr>
              <p:cNvSpPr/>
              <p:nvPr/>
            </p:nvSpPr>
            <p:spPr>
              <a:xfrm>
                <a:off x="1295402" y="3281721"/>
                <a:ext cx="6693179" cy="745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SRH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latin typeface="Cambria Math" panose="02040503050406030204" pitchFamily="18" charset="0"/>
                                    </a:rPr>
                                    <m:t>SRH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𝐴𝑞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7D72732-A382-8845-BD02-83B333C21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3281721"/>
                <a:ext cx="6693179" cy="745782"/>
              </a:xfrm>
              <a:prstGeom prst="rect">
                <a:avLst/>
              </a:prstGeom>
              <a:blipFill>
                <a:blip r:embed="rId3"/>
                <a:stretch>
                  <a:fillRect t="-140000" b="-2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5853F6C-5A5A-9E46-ACF8-CEE182A7C253}"/>
                  </a:ext>
                </a:extLst>
              </p:cNvPr>
              <p:cNvSpPr/>
              <p:nvPr/>
            </p:nvSpPr>
            <p:spPr>
              <a:xfrm>
                <a:off x="6096000" y="1933532"/>
                <a:ext cx="4411400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5853F6C-5A5A-9E46-ACF8-CEE182A7C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3532"/>
                <a:ext cx="4411400" cy="74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66552C1-E515-A54F-BA7D-48EB80F47EF9}"/>
                  </a:ext>
                </a:extLst>
              </p:cNvPr>
              <p:cNvSpPr txBox="1"/>
              <p:nvPr/>
            </p:nvSpPr>
            <p:spPr>
              <a:xfrm>
                <a:off x="4004841" y="4166923"/>
                <a:ext cx="7417672" cy="663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𝐴𝑞𝑤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kumimoji="1"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kumimoji="1"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66552C1-E515-A54F-BA7D-48EB80F47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841" y="4166923"/>
                <a:ext cx="7417672" cy="663323"/>
              </a:xfrm>
              <a:prstGeom prst="rect">
                <a:avLst/>
              </a:prstGeom>
              <a:blipFill>
                <a:blip r:embed="rId5"/>
                <a:stretch>
                  <a:fillRect t="-1887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27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{DD61FC3E-CD98-B344-B3F3-56AE016DFEE7}tf10001064</Template>
  <TotalTime>22540</TotalTime>
  <Words>2015</Words>
  <Application>Microsoft Macintosh PowerPoint</Application>
  <PresentationFormat>寬螢幕</PresentationFormat>
  <Paragraphs>330</Paragraphs>
  <Slides>42</Slides>
  <Notes>2</Notes>
  <HiddenSlides>2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0" baseType="lpstr">
      <vt:lpstr>微軟正黑體</vt:lpstr>
      <vt:lpstr>新細明體</vt:lpstr>
      <vt:lpstr>Kaiti TC</vt:lpstr>
      <vt:lpstr>Arial</vt:lpstr>
      <vt:lpstr>Calibri</vt:lpstr>
      <vt:lpstr>Cambria Math</vt:lpstr>
      <vt:lpstr>Garamond</vt:lpstr>
      <vt:lpstr>有機</vt:lpstr>
      <vt:lpstr>Trap analysis Validity of Hurkx trap-assisted tunneling</vt:lpstr>
      <vt:lpstr>PowerPoint 簡報</vt:lpstr>
      <vt:lpstr>PowerPoint 簡報</vt:lpstr>
      <vt:lpstr>SRH recombination model</vt:lpstr>
      <vt:lpstr>PowerPoint 簡報</vt:lpstr>
      <vt:lpstr>PowerPoint 簡報</vt:lpstr>
      <vt:lpstr>PowerPoint 簡報</vt:lpstr>
      <vt:lpstr>PowerPoint 簡報</vt:lpstr>
      <vt:lpstr>PowerPoint 簡報</vt:lpstr>
      <vt:lpstr>Field-enhanced thermal emission rate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Fitting 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analysis</dc:title>
  <dc:creator>Microsoft Office 使用者</dc:creator>
  <cp:lastModifiedBy>Microsoft Office 使用者</cp:lastModifiedBy>
  <cp:revision>512</cp:revision>
  <dcterms:created xsi:type="dcterms:W3CDTF">2019-09-10T09:55:27Z</dcterms:created>
  <dcterms:modified xsi:type="dcterms:W3CDTF">2019-12-15T06:33:27Z</dcterms:modified>
</cp:coreProperties>
</file>